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77" r:id="rId4"/>
  </p:sldMasterIdLst>
  <p:notesMasterIdLst>
    <p:notesMasterId r:id="rId19"/>
  </p:notesMasterIdLst>
  <p:sldIdLst>
    <p:sldId id="452" r:id="rId5"/>
    <p:sldId id="431" r:id="rId6"/>
    <p:sldId id="421" r:id="rId7"/>
    <p:sldId id="465" r:id="rId8"/>
    <p:sldId id="466" r:id="rId9"/>
    <p:sldId id="467" r:id="rId10"/>
    <p:sldId id="469" r:id="rId11"/>
    <p:sldId id="468" r:id="rId12"/>
    <p:sldId id="449" r:id="rId13"/>
    <p:sldId id="454" r:id="rId14"/>
    <p:sldId id="455" r:id="rId15"/>
    <p:sldId id="456" r:id="rId16"/>
    <p:sldId id="463" r:id="rId17"/>
    <p:sldId id="464" r:id="rId18"/>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357" autoAdjust="0"/>
  </p:normalViewPr>
  <p:slideViewPr>
    <p:cSldViewPr>
      <p:cViewPr varScale="1">
        <p:scale>
          <a:sx n="105" d="100"/>
          <a:sy n="105" d="100"/>
        </p:scale>
        <p:origin x="390" y="5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2" tIns="46966" rIns="93932" bIns="46966" rtlCol="0"/>
          <a:lstStyle>
            <a:lvl1pPr algn="l" eaLnBrk="0" hangingPunct="0">
              <a:defRPr sz="1200"/>
            </a:lvl1pPr>
          </a:lstStyle>
          <a:p>
            <a:pPr>
              <a:defRPr/>
            </a:pPr>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2" tIns="46966" rIns="93932" bIns="46966" rtlCol="0"/>
          <a:lstStyle>
            <a:lvl1pPr algn="r" eaLnBrk="0" hangingPunct="0">
              <a:defRPr sz="1200"/>
            </a:lvl1pPr>
          </a:lstStyle>
          <a:p>
            <a:pPr>
              <a:defRPr/>
            </a:pPr>
            <a:fld id="{D33F8AB7-3E17-9642-BC79-86E2FE7931A7}" type="datetimeFigureOut">
              <a:rPr lang="en-US"/>
              <a:pPr>
                <a:defRPr/>
              </a:pPr>
              <a:t>12/17/2019</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2" tIns="46966" rIns="93932" bIns="46966" rtlCol="0" anchor="ctr"/>
          <a:lstStyle/>
          <a:p>
            <a:pPr lvl="0"/>
            <a:endParaRPr lang="en-US" noProof="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2" tIns="46966" rIns="93932" bIns="46966"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893297"/>
            <a:ext cx="3066733" cy="468154"/>
          </a:xfrm>
          <a:prstGeom prst="rect">
            <a:avLst/>
          </a:prstGeom>
        </p:spPr>
        <p:txBody>
          <a:bodyPr vert="horz" lIns="93932" tIns="46966" rIns="93932" bIns="46966" rtlCol="0" anchor="b"/>
          <a:lstStyle>
            <a:lvl1pPr algn="l" eaLnBrk="0" hangingPunct="0">
              <a:defRPr sz="1200"/>
            </a:lvl1pPr>
          </a:lstStyle>
          <a:p>
            <a:pPr>
              <a:defRPr/>
            </a:pPr>
            <a:endParaRPr lang="en-US"/>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32" tIns="46966" rIns="93932" bIns="46966" rtlCol="0" anchor="b"/>
          <a:lstStyle>
            <a:lvl1pPr algn="r" eaLnBrk="0" hangingPunct="0">
              <a:defRPr sz="1200"/>
            </a:lvl1pPr>
          </a:lstStyle>
          <a:p>
            <a:pPr>
              <a:defRPr/>
            </a:pPr>
            <a:fld id="{FBF2D33D-51E7-C045-BC06-2BEA50618027}" type="slidenum">
              <a:rPr lang="en-US"/>
              <a:pPr>
                <a:defRPr/>
              </a:pPr>
              <a:t>‹#›</a:t>
            </a:fld>
            <a:endParaRPr lang="en-US"/>
          </a:p>
        </p:txBody>
      </p:sp>
    </p:spTree>
    <p:extLst>
      <p:ext uri="{BB962C8B-B14F-4D97-AF65-F5344CB8AC3E}">
        <p14:creationId xmlns:p14="http://schemas.microsoft.com/office/powerpoint/2010/main" val="44081365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15D77-9101-4B4D-B3A5-3BAC9C65F53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813D87B0-2A89-4C82-A480-A69C4A70405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8D7BEF6-ED67-470D-8D5E-52C64E3801E6}"/>
              </a:ext>
            </a:extLst>
          </p:cNvPr>
          <p:cNvSpPr>
            <a:spLocks noGrp="1"/>
          </p:cNvSpPr>
          <p:nvPr>
            <p:ph type="dt" sz="half" idx="10"/>
          </p:nvPr>
        </p:nvSpPr>
        <p:spPr/>
        <p:txBody>
          <a:bodyPr/>
          <a:lstStyle/>
          <a:p>
            <a:fld id="{E30E2307-1E40-4E12-8716-25BFDA8E7013}" type="datetime1">
              <a:rPr lang="en-US" smtClean="0"/>
              <a:pPr/>
              <a:t>12/17/2019</a:t>
            </a:fld>
            <a:endParaRPr lang="en-US"/>
          </a:p>
        </p:txBody>
      </p:sp>
      <p:sp>
        <p:nvSpPr>
          <p:cNvPr id="5" name="Footer Placeholder 4">
            <a:extLst>
              <a:ext uri="{FF2B5EF4-FFF2-40B4-BE49-F238E27FC236}">
                <a16:creationId xmlns:a16="http://schemas.microsoft.com/office/drawing/2014/main" id="{8076A8F9-CFB9-49AC-9B2A-1CC0758ACF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CECC62-6E26-4842-B60D-92A7CCFC5E36}"/>
              </a:ext>
            </a:extLst>
          </p:cNvPr>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232817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846FF-26CC-41D1-B8C0-539BE301466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59763A-EFBA-4763-BF88-206B33ABF35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98A627-94A0-405E-9742-D915D3E37163}"/>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BFA3728D-166E-4293-A78B-908E81A7F33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E7E1F155-F8E0-430B-8C11-CCCF2F712D9E}"/>
              </a:ext>
            </a:extLst>
          </p:cNvPr>
          <p:cNvSpPr>
            <a:spLocks noGrp="1"/>
          </p:cNvSpPr>
          <p:nvPr>
            <p:ph type="sldNum" sz="quarter" idx="12"/>
          </p:nvPr>
        </p:nvSpPr>
        <p:spPr/>
        <p:txBody>
          <a:bodyPr/>
          <a:lstStyle/>
          <a:p>
            <a:pPr>
              <a:defRPr/>
            </a:pPr>
            <a:fld id="{10D5668D-AD80-514C-B301-9D440E9FCC75}" type="slidenum">
              <a:rPr lang="en-US" smtClean="0"/>
              <a:pPr>
                <a:defRPr/>
              </a:pPr>
              <a:t>‹#›</a:t>
            </a:fld>
            <a:endParaRPr lang="en-US"/>
          </a:p>
        </p:txBody>
      </p:sp>
    </p:spTree>
    <p:extLst>
      <p:ext uri="{BB962C8B-B14F-4D97-AF65-F5344CB8AC3E}">
        <p14:creationId xmlns:p14="http://schemas.microsoft.com/office/powerpoint/2010/main" val="3695999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85529F-BD1B-4332-BF98-E12F877C88B6}"/>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4C2CCE-7B02-409B-9BD1-A97807843261}"/>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C4B306-43B2-46F0-8496-AA0BE7A1BC59}"/>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48055E82-6E34-423E-BCC9-FDDB30DA7E1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777D5CA-4774-43F2-B340-30BD8BE6E0BE}"/>
              </a:ext>
            </a:extLst>
          </p:cNvPr>
          <p:cNvSpPr>
            <a:spLocks noGrp="1"/>
          </p:cNvSpPr>
          <p:nvPr>
            <p:ph type="sldNum" sz="quarter" idx="12"/>
          </p:nvPr>
        </p:nvSpPr>
        <p:spPr/>
        <p:txBody>
          <a:bodyPr/>
          <a:lstStyle/>
          <a:p>
            <a:pPr>
              <a:defRPr/>
            </a:pPr>
            <a:fld id="{9FB38F7F-FCA3-3842-8A7B-2A27380D8A6A}" type="slidenum">
              <a:rPr lang="en-US" smtClean="0"/>
              <a:pPr>
                <a:defRPr/>
              </a:pPr>
              <a:t>‹#›</a:t>
            </a:fld>
            <a:endParaRPr lang="en-US"/>
          </a:p>
        </p:txBody>
      </p:sp>
    </p:spTree>
    <p:extLst>
      <p:ext uri="{BB962C8B-B14F-4D97-AF65-F5344CB8AC3E}">
        <p14:creationId xmlns:p14="http://schemas.microsoft.com/office/powerpoint/2010/main" val="2709102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ED7880-CE88-5346-9736-19E0552C0232}" type="slidenum">
              <a:rPr lang="en-US" smtClean="0"/>
              <a:pPr>
                <a:defRPr/>
              </a:pPr>
              <a:t>‹#›</a:t>
            </a:fld>
            <a:endParaRPr lang="en-US"/>
          </a:p>
        </p:txBody>
      </p:sp>
      <p:sp>
        <p:nvSpPr>
          <p:cNvPr id="8" name="Title 7"/>
          <p:cNvSpPr>
            <a:spLocks noGrp="1"/>
          </p:cNvSpPr>
          <p:nvPr>
            <p:ph type="title"/>
          </p:nvPr>
        </p:nvSpPr>
        <p:spPr/>
        <p:txBody>
          <a:bodyPr/>
          <a:lstStyle/>
          <a:p>
            <a:r>
              <a:rPr lang="en-GB"/>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7013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4F6F-4C39-4119-8D85-A26C087A20B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A37AE7-678E-470E-97B6-5B6D73E378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D6CF24-AC44-4025-92B6-6607A6DA6EAB}"/>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1B2B66AD-4B3F-433F-BD82-C833AD0145E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B26A8819-398F-4B14-B928-52D92DF0F145}"/>
              </a:ext>
            </a:extLst>
          </p:cNvPr>
          <p:cNvSpPr>
            <a:spLocks noGrp="1"/>
          </p:cNvSpPr>
          <p:nvPr>
            <p:ph type="sldNum" sz="quarter" idx="12"/>
          </p:nvPr>
        </p:nvSpPr>
        <p:spPr/>
        <p:txBody>
          <a:bodyPr/>
          <a:lstStyle/>
          <a:p>
            <a:pPr>
              <a:defRPr/>
            </a:pPr>
            <a:fld id="{7747D805-5AFD-6F4B-A414-1157CA7EF441}" type="slidenum">
              <a:rPr lang="en-US" smtClean="0"/>
              <a:pPr>
                <a:defRPr/>
              </a:pPr>
              <a:t>‹#›</a:t>
            </a:fld>
            <a:endParaRPr lang="en-US"/>
          </a:p>
        </p:txBody>
      </p:sp>
    </p:spTree>
    <p:extLst>
      <p:ext uri="{BB962C8B-B14F-4D97-AF65-F5344CB8AC3E}">
        <p14:creationId xmlns:p14="http://schemas.microsoft.com/office/powerpoint/2010/main" val="2091948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F34AB-358D-47E0-93A9-A68D4AA6DF4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0E86C85-6FF8-4F05-AE75-D3F6ABA22F0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98DB00-2C7F-4693-B399-BA96DCFB12FB}"/>
              </a:ext>
            </a:extLst>
          </p:cNvPr>
          <p:cNvSpPr>
            <a:spLocks noGrp="1"/>
          </p:cNvSpPr>
          <p:nvPr>
            <p:ph type="dt" sz="half" idx="10"/>
          </p:nvPr>
        </p:nvSpPr>
        <p:spPr/>
        <p:txBody>
          <a:bodyPr/>
          <a:lstStyle/>
          <a:p>
            <a:fld id="{7B8AEBBE-F8B2-42CF-9895-E86A608384EB}" type="datetime1">
              <a:rPr lang="en-US" smtClean="0"/>
              <a:pPr/>
              <a:t>12/17/2019</a:t>
            </a:fld>
            <a:endParaRPr lang="en-US"/>
          </a:p>
        </p:txBody>
      </p:sp>
      <p:sp>
        <p:nvSpPr>
          <p:cNvPr id="5" name="Footer Placeholder 4">
            <a:extLst>
              <a:ext uri="{FF2B5EF4-FFF2-40B4-BE49-F238E27FC236}">
                <a16:creationId xmlns:a16="http://schemas.microsoft.com/office/drawing/2014/main" id="{7FBD9C2F-4A6A-41DC-8080-1BFD563C96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F93FC-6C24-4C52-B67C-C6111C58E9BD}"/>
              </a:ext>
            </a:extLst>
          </p:cNvPr>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2601727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3A0CE-FD6B-4869-87AC-33E1CC2E80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637CC6-D008-495D-941B-05E42FFBB2C6}"/>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4291B4-F168-49DC-9647-FDF3E36D4E12}"/>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AF3EB2-432B-4240-AAA9-3D7FFE2FDC6E}"/>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C91523A9-6632-4937-B432-3AE9790760B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BDCA4669-7EF8-4771-96D0-8E5DD3FD3256}"/>
              </a:ext>
            </a:extLst>
          </p:cNvPr>
          <p:cNvSpPr>
            <a:spLocks noGrp="1"/>
          </p:cNvSpPr>
          <p:nvPr>
            <p:ph type="sldNum" sz="quarter" idx="12"/>
          </p:nvPr>
        </p:nvSpPr>
        <p:spPr/>
        <p:txBody>
          <a:bodyPr/>
          <a:lstStyle/>
          <a:p>
            <a:pPr>
              <a:defRPr/>
            </a:pPr>
            <a:fld id="{7747D805-5AFD-6F4B-A414-1157CA7EF441}" type="slidenum">
              <a:rPr lang="en-US" smtClean="0"/>
              <a:pPr>
                <a:defRPr/>
              </a:pPr>
              <a:t>‹#›</a:t>
            </a:fld>
            <a:endParaRPr lang="en-US"/>
          </a:p>
        </p:txBody>
      </p:sp>
    </p:spTree>
    <p:extLst>
      <p:ext uri="{BB962C8B-B14F-4D97-AF65-F5344CB8AC3E}">
        <p14:creationId xmlns:p14="http://schemas.microsoft.com/office/powerpoint/2010/main" val="162622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ACCCB-180E-4F9A-A2D7-641858697F1F}"/>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CFA0D2-5435-40A5-AF51-07CA31033B2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628B0B6D-C96B-45AD-BAC6-2A8DFF27F7DA}"/>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23DC35-570E-4F74-97BE-048DC16DE7D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C6AFBC53-3F2F-4A14-9876-A3622E4DB597}"/>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ECB2BB8-FC43-4D80-9C6D-8641698952CE}"/>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49F0188A-624C-479F-8CDC-A093CCD96C0D}"/>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6DFBBDDC-5338-419F-85CD-AF7B714F6003}"/>
              </a:ext>
            </a:extLst>
          </p:cNvPr>
          <p:cNvSpPr>
            <a:spLocks noGrp="1"/>
          </p:cNvSpPr>
          <p:nvPr>
            <p:ph type="sldNum" sz="quarter" idx="12"/>
          </p:nvPr>
        </p:nvSpPr>
        <p:spPr/>
        <p:txBody>
          <a:bodyPr/>
          <a:lstStyle/>
          <a:p>
            <a:pPr>
              <a:defRPr/>
            </a:pPr>
            <a:fld id="{193E8BC0-F78F-2B4C-AAC2-7828DC6D290E}" type="slidenum">
              <a:rPr lang="en-US" smtClean="0"/>
              <a:pPr>
                <a:defRPr/>
              </a:pPr>
              <a:t>‹#›</a:t>
            </a:fld>
            <a:endParaRPr lang="en-US"/>
          </a:p>
        </p:txBody>
      </p:sp>
    </p:spTree>
    <p:extLst>
      <p:ext uri="{BB962C8B-B14F-4D97-AF65-F5344CB8AC3E}">
        <p14:creationId xmlns:p14="http://schemas.microsoft.com/office/powerpoint/2010/main" val="871518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B3367-48DA-4F4A-92CD-0A468391A0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57E2DE1-84FF-41D8-819A-82B39EF3482A}"/>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87C3F5FA-A09A-4E67-BFB7-9FA1055D8A5C}"/>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EBD0086E-4949-494F-A847-504D8D5DE193}"/>
              </a:ext>
            </a:extLst>
          </p:cNvPr>
          <p:cNvSpPr>
            <a:spLocks noGrp="1"/>
          </p:cNvSpPr>
          <p:nvPr>
            <p:ph type="sldNum" sz="quarter" idx="12"/>
          </p:nvPr>
        </p:nvSpPr>
        <p:spPr/>
        <p:txBody>
          <a:bodyPr/>
          <a:lstStyle/>
          <a:p>
            <a:pPr>
              <a:defRPr/>
            </a:pPr>
            <a:fld id="{D8E81252-D2FD-B440-B630-5346A286C7B6}" type="slidenum">
              <a:rPr lang="en-US" smtClean="0"/>
              <a:pPr>
                <a:defRPr/>
              </a:pPr>
              <a:t>‹#›</a:t>
            </a:fld>
            <a:endParaRPr lang="en-US"/>
          </a:p>
        </p:txBody>
      </p:sp>
    </p:spTree>
    <p:extLst>
      <p:ext uri="{BB962C8B-B14F-4D97-AF65-F5344CB8AC3E}">
        <p14:creationId xmlns:p14="http://schemas.microsoft.com/office/powerpoint/2010/main" val="2977641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22B800-C05B-4681-AC12-701DEB5B4C36}"/>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5947F5FD-E5F9-45CC-8C7C-1D281F201A99}"/>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141CD31A-A415-4346-A32F-CB7D673BA655}"/>
              </a:ext>
            </a:extLst>
          </p:cNvPr>
          <p:cNvSpPr>
            <a:spLocks noGrp="1"/>
          </p:cNvSpPr>
          <p:nvPr>
            <p:ph type="sldNum" sz="quarter" idx="12"/>
          </p:nvPr>
        </p:nvSpPr>
        <p:spPr/>
        <p:txBody>
          <a:bodyPr/>
          <a:lstStyle/>
          <a:p>
            <a:pPr>
              <a:defRPr/>
            </a:pPr>
            <a:fld id="{57001B75-53AD-B74E-A7C2-2563B6662C7D}" type="slidenum">
              <a:rPr lang="en-US" smtClean="0"/>
              <a:pPr>
                <a:defRPr/>
              </a:pPr>
              <a:t>‹#›</a:t>
            </a:fld>
            <a:endParaRPr lang="en-US"/>
          </a:p>
        </p:txBody>
      </p:sp>
    </p:spTree>
    <p:extLst>
      <p:ext uri="{BB962C8B-B14F-4D97-AF65-F5344CB8AC3E}">
        <p14:creationId xmlns:p14="http://schemas.microsoft.com/office/powerpoint/2010/main" val="376150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DAB42-3BD5-4EEA-A451-33BAC9CBDDC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36B40B9-786C-4904-8B7F-D6176CB84CA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7F2601-8FC4-4D07-9129-D287876E939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C7DAF303-C56E-4FFF-9532-1F21BF96C16C}"/>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00E99B3D-F664-4811-AA68-A0251C2B42C3}"/>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C2EBAD1C-B549-4F10-82BA-0CA3C0DABD77}"/>
              </a:ext>
            </a:extLst>
          </p:cNvPr>
          <p:cNvSpPr>
            <a:spLocks noGrp="1"/>
          </p:cNvSpPr>
          <p:nvPr>
            <p:ph type="sldNum" sz="quarter" idx="12"/>
          </p:nvPr>
        </p:nvSpPr>
        <p:spPr/>
        <p:txBody>
          <a:bodyPr/>
          <a:lstStyle/>
          <a:p>
            <a:pPr>
              <a:defRPr/>
            </a:pPr>
            <a:fld id="{FBEEAE1E-EABC-0547-87FE-1B68638CFB5B}" type="slidenum">
              <a:rPr lang="en-US" smtClean="0"/>
              <a:pPr>
                <a:defRPr/>
              </a:pPr>
              <a:t>‹#›</a:t>
            </a:fld>
            <a:endParaRPr lang="en-US"/>
          </a:p>
        </p:txBody>
      </p:sp>
    </p:spTree>
    <p:extLst>
      <p:ext uri="{BB962C8B-B14F-4D97-AF65-F5344CB8AC3E}">
        <p14:creationId xmlns:p14="http://schemas.microsoft.com/office/powerpoint/2010/main" val="251427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F670-BECF-46D3-A64F-8D748E4CFDC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62BA6E9-76DA-40FD-9182-E9EA3EA9074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F9EE670B-5217-40E8-B44D-397851DD4F6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53B8331-DE72-4081-A45A-E1E0384F6B65}"/>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C9049D68-D82C-4FD8-8048-52C17F8C389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53825B00-20DC-48E9-B34B-1A8AB4BA51B1}"/>
              </a:ext>
            </a:extLst>
          </p:cNvPr>
          <p:cNvSpPr>
            <a:spLocks noGrp="1"/>
          </p:cNvSpPr>
          <p:nvPr>
            <p:ph type="sldNum" sz="quarter" idx="12"/>
          </p:nvPr>
        </p:nvSpPr>
        <p:spPr/>
        <p:txBody>
          <a:bodyPr/>
          <a:lstStyle/>
          <a:p>
            <a:pPr>
              <a:defRPr/>
            </a:pPr>
            <a:fld id="{FDA7E4DC-A248-A94A-8562-27CAD700F1BF}" type="slidenum">
              <a:rPr lang="en-US" smtClean="0"/>
              <a:pPr>
                <a:defRPr/>
              </a:pPr>
              <a:t>‹#›</a:t>
            </a:fld>
            <a:endParaRPr lang="en-US"/>
          </a:p>
        </p:txBody>
      </p:sp>
    </p:spTree>
    <p:extLst>
      <p:ext uri="{BB962C8B-B14F-4D97-AF65-F5344CB8AC3E}">
        <p14:creationId xmlns:p14="http://schemas.microsoft.com/office/powerpoint/2010/main" val="52788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6D012E-BF5B-485B-A772-9EEFCFA1734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127E97-54D8-4497-82E6-D73894F2B73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ADE1C6-3879-4A6B-B514-12DE8835E26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id="{D62697A5-F866-4DF5-9B93-91080FAF3E1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604A209D-0502-422F-8318-609E7622986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747D805-5AFD-6F4B-A414-1157CA7EF441}" type="slidenum">
              <a:rPr lang="en-US" smtClean="0"/>
              <a:pPr>
                <a:defRPr/>
              </a:pPr>
              <a:t>‹#›</a:t>
            </a:fld>
            <a:endParaRPr lang="en-US"/>
          </a:p>
        </p:txBody>
      </p:sp>
    </p:spTree>
    <p:extLst>
      <p:ext uri="{BB962C8B-B14F-4D97-AF65-F5344CB8AC3E}">
        <p14:creationId xmlns:p14="http://schemas.microsoft.com/office/powerpoint/2010/main" val="2703447475"/>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hudoc.echr.coe.int/eng?i=001-88325" TargetMode="External"/><Relationship Id="rId2" Type="http://schemas.openxmlformats.org/officeDocument/2006/relationships/hyperlink" Target="http://hudoc.echr.coe.int/eng?i=001-70956"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620688"/>
            <a:ext cx="7632848" cy="5447645"/>
          </a:xfrm>
          <a:prstGeom prst="rect">
            <a:avLst/>
          </a:prstGeom>
          <a:noFill/>
        </p:spPr>
        <p:txBody>
          <a:bodyPr wrap="square" rtlCol="0">
            <a:spAutoFit/>
          </a:bodyPr>
          <a:lstStyle/>
          <a:p>
            <a:pPr algn="ctr"/>
            <a:r>
              <a:rPr lang="en-GB" sz="2400" b="1" dirty="0">
                <a:solidFill>
                  <a:srgbClr val="F14124"/>
                </a:solidFill>
                <a:latin typeface="Rockwell"/>
                <a:cs typeface="Rockwell"/>
              </a:rPr>
              <a:t>Religion, discrimination and human rights: </a:t>
            </a:r>
          </a:p>
          <a:p>
            <a:pPr algn="ctr"/>
            <a:r>
              <a:rPr lang="en-GB" sz="2400" b="1" dirty="0">
                <a:solidFill>
                  <a:srgbClr val="F14124"/>
                </a:solidFill>
                <a:latin typeface="Rockwell"/>
                <a:cs typeface="Rockwell"/>
              </a:rPr>
              <a:t>Some </a:t>
            </a:r>
            <a:r>
              <a:rPr lang="en-GB" sz="2400" b="1" dirty="0" err="1">
                <a:solidFill>
                  <a:srgbClr val="F14124"/>
                </a:solidFill>
                <a:latin typeface="Rockwell"/>
                <a:cs typeface="Rockwell"/>
              </a:rPr>
              <a:t>scenarioes</a:t>
            </a:r>
            <a:r>
              <a:rPr lang="en-GB" sz="2400" b="1" dirty="0">
                <a:solidFill>
                  <a:srgbClr val="F14124"/>
                </a:solidFill>
                <a:latin typeface="Rockwell"/>
                <a:cs typeface="Rockwell"/>
              </a:rPr>
              <a:t> </a:t>
            </a:r>
          </a:p>
          <a:p>
            <a:pPr algn="ctr"/>
            <a:r>
              <a:rPr lang="en-GB" sz="2400" b="1" dirty="0">
                <a:solidFill>
                  <a:srgbClr val="F14124"/>
                </a:solidFill>
                <a:latin typeface="Rockwell"/>
                <a:cs typeface="Rockwell"/>
              </a:rPr>
              <a:t>presented by John Bowers QC</a:t>
            </a:r>
          </a:p>
          <a:p>
            <a:endParaRPr lang="en-GB" sz="2400" b="1" dirty="0">
              <a:solidFill>
                <a:srgbClr val="F14124"/>
              </a:solidFill>
              <a:latin typeface="Rockwell"/>
              <a:cs typeface="Rockwell"/>
            </a:endParaRPr>
          </a:p>
          <a:p>
            <a:endParaRPr lang="en-GB" sz="2400" b="1" dirty="0">
              <a:latin typeface="Rockwell"/>
              <a:cs typeface="Rockwell"/>
            </a:endParaRPr>
          </a:p>
          <a:p>
            <a:pPr marL="457200" indent="-457200">
              <a:buFont typeface="+mj-lt"/>
              <a:buAutoNum type="arabicPeriod"/>
            </a:pPr>
            <a:r>
              <a:rPr lang="en-GB" sz="2400" b="1" dirty="0">
                <a:latin typeface="Rockwell"/>
                <a:cs typeface="Rockwell"/>
              </a:rPr>
              <a:t>An introduction to human rights</a:t>
            </a:r>
          </a:p>
          <a:p>
            <a:pPr marL="457200" indent="-457200">
              <a:buFont typeface="+mj-lt"/>
              <a:buAutoNum type="arabicPeriod"/>
            </a:pPr>
            <a:endParaRPr lang="en-GB" sz="2400" b="1" dirty="0">
              <a:latin typeface="Rockwell"/>
              <a:cs typeface="Rockwell"/>
            </a:endParaRPr>
          </a:p>
          <a:p>
            <a:r>
              <a:rPr lang="en-GB" sz="2400" b="1" dirty="0">
                <a:latin typeface="Rockwell"/>
                <a:cs typeface="Rockwell"/>
              </a:rPr>
              <a:t>2. Coverage of religious rights</a:t>
            </a:r>
          </a:p>
          <a:p>
            <a:endParaRPr lang="en-GB" sz="2400" b="1" dirty="0">
              <a:latin typeface="Rockwell"/>
              <a:cs typeface="Rockwell"/>
            </a:endParaRPr>
          </a:p>
          <a:p>
            <a:r>
              <a:rPr lang="en-GB" sz="2400" b="1" dirty="0">
                <a:latin typeface="Rockwell"/>
                <a:cs typeface="Rockwell"/>
              </a:rPr>
              <a:t>3. Some problem cases</a:t>
            </a:r>
          </a:p>
          <a:p>
            <a:endParaRPr lang="en-GB" sz="1800" b="1" dirty="0">
              <a:latin typeface="Rockwell"/>
              <a:cs typeface="Rockwell"/>
            </a:endParaRPr>
          </a:p>
          <a:p>
            <a:pPr marL="285750" indent="-285750">
              <a:buFont typeface="Arial"/>
              <a:buChar char="•"/>
            </a:pPr>
            <a:endParaRPr lang="en-GB" sz="1800" dirty="0">
              <a:latin typeface="Rockwell"/>
              <a:cs typeface="Rockwell"/>
            </a:endParaRPr>
          </a:p>
          <a:p>
            <a:pPr marL="285750" indent="-285750">
              <a:buFont typeface="Arial"/>
              <a:buChar char="•"/>
            </a:pPr>
            <a:endParaRPr lang="en-GB" sz="1800" dirty="0">
              <a:latin typeface="Rockwell"/>
              <a:cs typeface="Rockwell"/>
            </a:endParaRPr>
          </a:p>
          <a:p>
            <a:pPr marL="285750" indent="-285750">
              <a:buFont typeface="Arial"/>
              <a:buChar char="•"/>
            </a:pPr>
            <a:endParaRPr lang="en-GB" sz="1800" b="1" dirty="0">
              <a:latin typeface="Rockwell"/>
              <a:cs typeface="Rockwell"/>
            </a:endParaRPr>
          </a:p>
          <a:p>
            <a:pPr marL="285750" indent="-285750">
              <a:buFont typeface="Arial"/>
              <a:buChar char="•"/>
            </a:pPr>
            <a:endParaRPr lang="en-GB" sz="1800" dirty="0">
              <a:latin typeface="Rockwell"/>
              <a:cs typeface="Rockwell"/>
            </a:endParaRPr>
          </a:p>
          <a:p>
            <a:r>
              <a:rPr lang="en-GB" sz="1800" dirty="0">
                <a:latin typeface="Rockwell"/>
                <a:cs typeface="Rockwell"/>
              </a:rPr>
              <a:t> </a:t>
            </a:r>
          </a:p>
        </p:txBody>
      </p:sp>
    </p:spTree>
    <p:extLst>
      <p:ext uri="{BB962C8B-B14F-4D97-AF65-F5344CB8AC3E}">
        <p14:creationId xmlns:p14="http://schemas.microsoft.com/office/powerpoint/2010/main" val="23271323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
                                            <p:txEl>
                                              <p:pRg st="15" end="15"/>
                                            </p:txEl>
                                          </p:spTgt>
                                        </p:tgtEl>
                                        <p:attrNameLst>
                                          <p:attrName>style.visibility</p:attrName>
                                        </p:attrNameLst>
                                      </p:cBhvr>
                                      <p:to>
                                        <p:strVal val="visible"/>
                                      </p:to>
                                    </p:set>
                                    <p:animEffect transition="in" filter="strips(downLeft)">
                                      <p:cBhvr>
                                        <p:cTn id="7" dur="500"/>
                                        <p:tgtEl>
                                          <p:spTgt spid="2">
                                            <p:txEl>
                                              <p:pRg st="15" end="1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2">
                                            <p:txEl>
                                              <p:pRg st="15" end="15"/>
                                            </p:txEl>
                                          </p:spTgt>
                                        </p:tgtEl>
                                        <p:attrNameLst>
                                          <p:attrName>style.visibility</p:attrName>
                                        </p:attrNameLst>
                                      </p:cBhvr>
                                      <p:to>
                                        <p:strVal val="visible"/>
                                      </p:to>
                                    </p:set>
                                    <p:anim calcmode="lin" valueType="num">
                                      <p:cBhvr additive="base">
                                        <p:cTn id="12"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2" nodeType="clickEffect">
                                  <p:stCondLst>
                                    <p:cond delay="0"/>
                                  </p:stCondLst>
                                  <p:childTnLst>
                                    <p:set>
                                      <p:cBhvr>
                                        <p:cTn id="17" dur="1" fill="hold">
                                          <p:stCondLst>
                                            <p:cond delay="0"/>
                                          </p:stCondLst>
                                        </p:cTn>
                                        <p:tgtEl>
                                          <p:spTgt spid="2">
                                            <p:txEl>
                                              <p:pRg st="15" end="15"/>
                                            </p:txEl>
                                          </p:spTgt>
                                        </p:tgtEl>
                                        <p:attrNameLst>
                                          <p:attrName>style.visibility</p:attrName>
                                        </p:attrNameLst>
                                      </p:cBhvr>
                                      <p:to>
                                        <p:strVal val="visible"/>
                                      </p:to>
                                    </p:set>
                                    <p:anim calcmode="lin" valueType="num">
                                      <p:cBhvr additive="base">
                                        <p:cTn id="18" dur="500" fill="hold"/>
                                        <p:tgtEl>
                                          <p:spTgt spid="2">
                                            <p:txEl>
                                              <p:pRg st="15" end="15"/>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2" grpId="1" build="p"/>
      <p:bldP spid="2" grpId="2"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6986528"/>
          </a:xfrm>
          <a:prstGeom prst="rect">
            <a:avLst/>
          </a:prstGeom>
          <a:noFill/>
        </p:spPr>
        <p:txBody>
          <a:bodyPr wrap="square" rtlCol="0">
            <a:spAutoFit/>
          </a:bodyPr>
          <a:lstStyle/>
          <a:p>
            <a:pPr lvl="0"/>
            <a:endParaRPr lang="en-US" sz="1800" dirty="0">
              <a:solidFill>
                <a:srgbClr val="000000"/>
              </a:solidFill>
              <a:latin typeface="Rockwell"/>
              <a:cs typeface="Rockwell"/>
            </a:endParaRPr>
          </a:p>
          <a:p>
            <a:pPr lvl="0"/>
            <a:r>
              <a:rPr lang="en-US" sz="2400" b="1" dirty="0">
                <a:solidFill>
                  <a:srgbClr val="000000"/>
                </a:solidFill>
                <a:latin typeface="Rockwell"/>
                <a:cs typeface="Rockwell"/>
              </a:rPr>
              <a:t>PRACTICE 1: Education</a:t>
            </a:r>
          </a:p>
          <a:p>
            <a:pPr lvl="0"/>
            <a:endParaRPr lang="en-US" sz="2400" dirty="0">
              <a:solidFill>
                <a:srgbClr val="000000"/>
              </a:solidFill>
              <a:latin typeface="Rockwell"/>
              <a:cs typeface="Rockwell"/>
            </a:endParaRPr>
          </a:p>
          <a:p>
            <a:pPr marL="0" lvl="1"/>
            <a:r>
              <a:rPr lang="en-GB" sz="2400" b="1" dirty="0">
                <a:solidFill>
                  <a:srgbClr val="000000"/>
                </a:solidFill>
                <a:latin typeface="Rockwell"/>
                <a:cs typeface="Rockwell"/>
              </a:rPr>
              <a:t>The JFS case </a:t>
            </a:r>
            <a:r>
              <a:rPr lang="en-GB" sz="2400" dirty="0">
                <a:solidFill>
                  <a:srgbClr val="000000"/>
                </a:solidFill>
                <a:latin typeface="Rockwell"/>
                <a:cs typeface="Rockwell"/>
              </a:rPr>
              <a:t>2009, Supreme Court</a:t>
            </a:r>
          </a:p>
          <a:p>
            <a:pPr marL="0" lvl="1"/>
            <a:endParaRPr lang="en-GB" sz="2400" dirty="0">
              <a:solidFill>
                <a:srgbClr val="000000"/>
              </a:solidFill>
              <a:latin typeface="Rockwell"/>
              <a:cs typeface="Rockwell"/>
            </a:endParaRPr>
          </a:p>
          <a:p>
            <a:pPr lvl="1"/>
            <a:r>
              <a:rPr lang="en-US" sz="2400" dirty="0">
                <a:solidFill>
                  <a:srgbClr val="000000"/>
                </a:solidFill>
                <a:latin typeface="Rockwell"/>
                <a:cs typeface="Rockwell"/>
              </a:rPr>
              <a:t>Lord Phillips</a:t>
            </a:r>
          </a:p>
          <a:p>
            <a:pPr lvl="1"/>
            <a:endParaRPr lang="en-US" sz="2400" dirty="0">
              <a:solidFill>
                <a:srgbClr val="000000"/>
              </a:solidFill>
              <a:latin typeface="Rockwell"/>
              <a:cs typeface="Rockwell"/>
            </a:endParaRPr>
          </a:p>
          <a:p>
            <a:pPr lvl="1" algn="just"/>
            <a:r>
              <a:rPr lang="en-US" sz="2400" dirty="0">
                <a:latin typeface="Rockwell"/>
                <a:cs typeface="Rockwell"/>
              </a:rPr>
              <a:t>“9. …there may well be a defect in our law of discrimination… Nothing that I say in this judgment should be read as giving rise to criticism on moral grounds of the admissions policy of JFS in particular or the policies of Jewish faith schools in general, let alone as suggesting that these policies are "racist" as that word is generally understood.”</a:t>
            </a:r>
            <a:endParaRPr lang="en-US" sz="2400" dirty="0">
              <a:solidFill>
                <a:srgbClr val="000000"/>
              </a:solidFill>
              <a:latin typeface="Rockwell"/>
              <a:cs typeface="Rockwell"/>
            </a:endParaRPr>
          </a:p>
          <a:p>
            <a:pPr marL="0" lvl="1"/>
            <a:endParaRPr lang="en-GB" sz="2200" dirty="0">
              <a:solidFill>
                <a:srgbClr val="000000"/>
              </a:solidFill>
              <a:latin typeface="Rockwell"/>
              <a:cs typeface="Rockwell"/>
            </a:endParaRPr>
          </a:p>
          <a:p>
            <a:pPr marL="0" lvl="1"/>
            <a:endParaRPr lang="en-GB" sz="2200" dirty="0">
              <a:solidFill>
                <a:srgbClr val="000000"/>
              </a:solidFill>
              <a:latin typeface="Rockwell"/>
              <a:cs typeface="Rockwell"/>
            </a:endParaRPr>
          </a:p>
          <a:p>
            <a:endParaRPr lang="en-US" sz="2000" i="1" dirty="0">
              <a:latin typeface="Rockwell"/>
              <a:cs typeface="Rockwell"/>
            </a:endParaRPr>
          </a:p>
          <a:p>
            <a:pPr marL="285750" lvl="0" indent="-285750">
              <a:buFont typeface="Arial"/>
              <a:buChar char="•"/>
            </a:pPr>
            <a:endParaRPr lang="en-US" sz="1800" dirty="0">
              <a:solidFill>
                <a:srgbClr val="000000"/>
              </a:solidFill>
              <a:latin typeface="Rockwell"/>
              <a:cs typeface="Rockwell"/>
            </a:endParaRPr>
          </a:p>
          <a:p>
            <a:endParaRPr lang="en-US" sz="1800" b="1" dirty="0">
              <a:latin typeface="Rockwell"/>
              <a:cs typeface="Rockwell"/>
            </a:endParaRPr>
          </a:p>
          <a:p>
            <a:endParaRPr lang="en-US" b="1" dirty="0">
              <a:latin typeface="Rockwell"/>
              <a:cs typeface="Rockwell"/>
            </a:endParaRPr>
          </a:p>
        </p:txBody>
      </p:sp>
      <p:graphicFrame>
        <p:nvGraphicFramePr>
          <p:cNvPr id="7" name="Table 6"/>
          <p:cNvGraphicFramePr>
            <a:graphicFrameLocks noGrp="1"/>
          </p:cNvGraphicFramePr>
          <p:nvPr>
            <p:extLst>
              <p:ext uri="{D42A27DB-BD31-4B8C-83A1-F6EECF244321}">
                <p14:modId xmlns:p14="http://schemas.microsoft.com/office/powerpoint/2010/main" val="4196409772"/>
              </p:ext>
            </p:extLst>
          </p:nvPr>
        </p:nvGraphicFramePr>
        <p:xfrm>
          <a:off x="5940152" y="332656"/>
          <a:ext cx="2687960" cy="692696"/>
        </p:xfrm>
        <a:graphic>
          <a:graphicData uri="http://schemas.openxmlformats.org/drawingml/2006/table">
            <a:tbl>
              <a:tblPr firstRow="1" bandRow="1">
                <a:tableStyleId>{5C22544A-7EE6-4342-B048-85BDC9FD1C3A}</a:tableStyleId>
              </a:tblPr>
              <a:tblGrid>
                <a:gridCol w="2687960">
                  <a:extLst>
                    <a:ext uri="{9D8B030D-6E8A-4147-A177-3AD203B41FA5}">
                      <a16:colId xmlns:a16="http://schemas.microsoft.com/office/drawing/2014/main" val="20000"/>
                    </a:ext>
                  </a:extLst>
                </a:gridCol>
              </a:tblGrid>
              <a:tr h="692696">
                <a:tc>
                  <a:txBody>
                    <a:bodyPr/>
                    <a:lstStyle/>
                    <a:p>
                      <a:pPr algn="l"/>
                      <a:r>
                        <a:rPr lang="en-US" b="1" dirty="0">
                          <a:solidFill>
                            <a:srgbClr val="000000"/>
                          </a:solidFill>
                        </a:rPr>
                        <a:t>Article 14 – Anti-discrimination</a:t>
                      </a:r>
                      <a:endParaRPr lang="en-US" b="0" dirty="0">
                        <a:solidFill>
                          <a:srgbClr val="000000"/>
                        </a:solidFill>
                      </a:endParaRPr>
                    </a:p>
                  </a:txBody>
                  <a:tcPr>
                    <a:solidFill>
                      <a:srgbClr val="A7EA5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23277242"/>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8402300"/>
          </a:xfrm>
          <a:prstGeom prst="rect">
            <a:avLst/>
          </a:prstGeom>
          <a:noFill/>
        </p:spPr>
        <p:txBody>
          <a:bodyPr wrap="square" rtlCol="0">
            <a:spAutoFit/>
          </a:bodyPr>
          <a:lstStyle/>
          <a:p>
            <a:pPr lvl="0"/>
            <a:endParaRPr lang="en-US" sz="1800" dirty="0">
              <a:solidFill>
                <a:srgbClr val="000000"/>
              </a:solidFill>
              <a:latin typeface="Rockwell"/>
              <a:cs typeface="Rockwell"/>
            </a:endParaRPr>
          </a:p>
          <a:p>
            <a:pPr lvl="0"/>
            <a:r>
              <a:rPr lang="en-US" sz="2400" b="1" dirty="0">
                <a:solidFill>
                  <a:srgbClr val="000000"/>
                </a:solidFill>
                <a:latin typeface="Rockwell"/>
                <a:cs typeface="Rockwell"/>
              </a:rPr>
              <a:t>PRACTICE</a:t>
            </a:r>
            <a:r>
              <a:rPr lang="en-US" b="1" dirty="0">
                <a:solidFill>
                  <a:srgbClr val="000000"/>
                </a:solidFill>
                <a:latin typeface="Rockwell"/>
                <a:cs typeface="Rockwell"/>
              </a:rPr>
              <a:t> 1: Education</a:t>
            </a:r>
          </a:p>
          <a:p>
            <a:pPr marL="0" lvl="1"/>
            <a:r>
              <a:rPr lang="en-GB" sz="2400" b="1" dirty="0">
                <a:solidFill>
                  <a:srgbClr val="000000"/>
                </a:solidFill>
                <a:latin typeface="Rockwell"/>
                <a:cs typeface="Rockwell"/>
              </a:rPr>
              <a:t>The JFS case </a:t>
            </a:r>
            <a:r>
              <a:rPr lang="en-GB" sz="2400" dirty="0">
                <a:solidFill>
                  <a:srgbClr val="000000"/>
                </a:solidFill>
                <a:latin typeface="Rockwell"/>
                <a:cs typeface="Rockwell"/>
              </a:rPr>
              <a:t>2009, Supreme Court</a:t>
            </a:r>
          </a:p>
          <a:p>
            <a:endParaRPr lang="en-US" sz="2400" i="1" dirty="0">
              <a:latin typeface="Rockwell"/>
              <a:cs typeface="Rockwell"/>
            </a:endParaRPr>
          </a:p>
          <a:p>
            <a:pPr algn="just"/>
            <a:r>
              <a:rPr lang="en-US" sz="2400" dirty="0">
                <a:latin typeface="Rockwell"/>
                <a:cs typeface="Rockwell"/>
              </a:rPr>
              <a:t>“46. Lord </a:t>
            </a:r>
            <a:r>
              <a:rPr lang="en-US" sz="2400" dirty="0" err="1">
                <a:latin typeface="Rockwell"/>
                <a:cs typeface="Rockwell"/>
              </a:rPr>
              <a:t>Pannick</a:t>
            </a:r>
            <a:r>
              <a:rPr lang="en-US" sz="2400" dirty="0">
                <a:latin typeface="Rockwell"/>
                <a:cs typeface="Rockwell"/>
              </a:rPr>
              <a:t> is correct to say that it is possible to identify two different cohorts, or groups, with an overlapping membership, those who are descended by the maternal line from a Jew, and those who are currently members of the Jewish ethnic group. </a:t>
            </a:r>
            <a:r>
              <a:rPr lang="en-US" sz="2400" b="1" dirty="0">
                <a:solidFill>
                  <a:srgbClr val="FF0000"/>
                </a:solidFill>
                <a:latin typeface="Rockwell"/>
                <a:cs typeface="Rockwell"/>
              </a:rPr>
              <a:t>Discrimination against a person on the grounds that he or she is, or is not, a member of either group is racial discrimination. JFS discriminates in its admission requirements on the sole basis of genetic descent by the maternal line from a woman who is Jewish</a:t>
            </a:r>
            <a:r>
              <a:rPr lang="en-US" sz="2400" dirty="0">
                <a:latin typeface="Rockwell"/>
                <a:cs typeface="Rockwell"/>
              </a:rPr>
              <a:t>, in the </a:t>
            </a:r>
            <a:r>
              <a:rPr lang="en-US" sz="2400" i="1" dirty="0" err="1">
                <a:latin typeface="Rockwell"/>
                <a:cs typeface="Rockwell"/>
              </a:rPr>
              <a:t>Mandla</a:t>
            </a:r>
            <a:r>
              <a:rPr lang="en-US" sz="2400" i="1" dirty="0">
                <a:latin typeface="Rockwell"/>
                <a:cs typeface="Rockwell"/>
              </a:rPr>
              <a:t> </a:t>
            </a:r>
            <a:r>
              <a:rPr lang="en-US" sz="2400" dirty="0">
                <a:latin typeface="Rockwell"/>
                <a:cs typeface="Rockwell"/>
              </a:rPr>
              <a:t>as well as the religious sense. I can see no escape from the conclusion that this is direct racial discrimination.”</a:t>
            </a:r>
            <a:endParaRPr lang="en-GB" sz="2400" dirty="0">
              <a:latin typeface="Rockwell"/>
              <a:cs typeface="Rockwell"/>
            </a:endParaRPr>
          </a:p>
          <a:p>
            <a:pPr marL="0" lvl="1"/>
            <a:endParaRPr lang="en-GB" sz="2200" dirty="0">
              <a:solidFill>
                <a:srgbClr val="000000"/>
              </a:solidFill>
              <a:latin typeface="Rockwell"/>
              <a:cs typeface="Rockwell"/>
            </a:endParaRPr>
          </a:p>
          <a:p>
            <a:pPr marL="0" lvl="1"/>
            <a:endParaRPr lang="en-GB" sz="2200" dirty="0">
              <a:solidFill>
                <a:srgbClr val="000000"/>
              </a:solidFill>
              <a:latin typeface="Rockwell"/>
              <a:cs typeface="Rockwell"/>
            </a:endParaRPr>
          </a:p>
          <a:p>
            <a:endParaRPr lang="en-US" sz="2000" i="1" dirty="0">
              <a:latin typeface="Rockwell"/>
              <a:cs typeface="Rockwell"/>
            </a:endParaRPr>
          </a:p>
          <a:p>
            <a:pPr marL="285750" lvl="0" indent="-285750">
              <a:buFont typeface="Arial"/>
              <a:buChar char="•"/>
            </a:pPr>
            <a:endParaRPr lang="en-US" sz="1800" dirty="0">
              <a:solidFill>
                <a:srgbClr val="000000"/>
              </a:solidFill>
              <a:latin typeface="Rockwell"/>
              <a:cs typeface="Rockwell"/>
            </a:endParaRPr>
          </a:p>
          <a:p>
            <a:endParaRPr lang="en-US" sz="1800" b="1" dirty="0">
              <a:latin typeface="Rockwell"/>
              <a:cs typeface="Rockwell"/>
            </a:endParaRPr>
          </a:p>
          <a:p>
            <a:endParaRPr lang="en-US" b="1" dirty="0">
              <a:latin typeface="Rockwell"/>
              <a:cs typeface="Rockwell"/>
            </a:endParaRPr>
          </a:p>
        </p:txBody>
      </p:sp>
      <p:graphicFrame>
        <p:nvGraphicFramePr>
          <p:cNvPr id="7" name="Table 6"/>
          <p:cNvGraphicFramePr>
            <a:graphicFrameLocks noGrp="1"/>
          </p:cNvGraphicFramePr>
          <p:nvPr>
            <p:extLst>
              <p:ext uri="{D42A27DB-BD31-4B8C-83A1-F6EECF244321}">
                <p14:modId xmlns:p14="http://schemas.microsoft.com/office/powerpoint/2010/main" val="853470357"/>
              </p:ext>
            </p:extLst>
          </p:nvPr>
        </p:nvGraphicFramePr>
        <p:xfrm>
          <a:off x="5940152" y="332656"/>
          <a:ext cx="2687960" cy="692696"/>
        </p:xfrm>
        <a:graphic>
          <a:graphicData uri="http://schemas.openxmlformats.org/drawingml/2006/table">
            <a:tbl>
              <a:tblPr firstRow="1" bandRow="1">
                <a:tableStyleId>{5C22544A-7EE6-4342-B048-85BDC9FD1C3A}</a:tableStyleId>
              </a:tblPr>
              <a:tblGrid>
                <a:gridCol w="2687960">
                  <a:extLst>
                    <a:ext uri="{9D8B030D-6E8A-4147-A177-3AD203B41FA5}">
                      <a16:colId xmlns:a16="http://schemas.microsoft.com/office/drawing/2014/main" val="20000"/>
                    </a:ext>
                  </a:extLst>
                </a:gridCol>
              </a:tblGrid>
              <a:tr h="692696">
                <a:tc>
                  <a:txBody>
                    <a:bodyPr/>
                    <a:lstStyle/>
                    <a:p>
                      <a:pPr algn="l"/>
                      <a:r>
                        <a:rPr lang="en-US" b="1" dirty="0">
                          <a:solidFill>
                            <a:srgbClr val="000000"/>
                          </a:solidFill>
                        </a:rPr>
                        <a:t>Article 14 – Anti-discrimination</a:t>
                      </a:r>
                      <a:endParaRPr lang="en-US" b="0" dirty="0">
                        <a:solidFill>
                          <a:srgbClr val="000000"/>
                        </a:solidFill>
                      </a:endParaRPr>
                    </a:p>
                  </a:txBody>
                  <a:tcPr>
                    <a:solidFill>
                      <a:srgbClr val="A7EA5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611537718"/>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7125027"/>
          </a:xfrm>
          <a:prstGeom prst="rect">
            <a:avLst/>
          </a:prstGeom>
          <a:noFill/>
        </p:spPr>
        <p:txBody>
          <a:bodyPr wrap="square" rtlCol="0">
            <a:spAutoFit/>
          </a:bodyPr>
          <a:lstStyle/>
          <a:p>
            <a:pPr lvl="0"/>
            <a:endParaRPr lang="en-US" sz="1800" dirty="0">
              <a:solidFill>
                <a:srgbClr val="000000"/>
              </a:solidFill>
              <a:latin typeface="Rockwell"/>
              <a:cs typeface="Rockwell"/>
            </a:endParaRPr>
          </a:p>
          <a:p>
            <a:pPr lvl="0"/>
            <a:r>
              <a:rPr lang="en-US" sz="2400" b="1" dirty="0">
                <a:solidFill>
                  <a:srgbClr val="000000"/>
                </a:solidFill>
                <a:latin typeface="Rockwell"/>
                <a:cs typeface="Rockwell"/>
              </a:rPr>
              <a:t>PRACTICE 1: Education</a:t>
            </a:r>
          </a:p>
          <a:p>
            <a:pPr lvl="0"/>
            <a:endParaRPr lang="en-US" sz="2400" dirty="0">
              <a:solidFill>
                <a:srgbClr val="000000"/>
              </a:solidFill>
              <a:latin typeface="Rockwell"/>
              <a:cs typeface="Rockwell"/>
            </a:endParaRPr>
          </a:p>
          <a:p>
            <a:pPr marL="0" lvl="1"/>
            <a:r>
              <a:rPr lang="en-GB" sz="2400" b="1" dirty="0">
                <a:solidFill>
                  <a:srgbClr val="000000"/>
                </a:solidFill>
                <a:latin typeface="Rockwell"/>
                <a:cs typeface="Rockwell"/>
              </a:rPr>
              <a:t>The JFS case </a:t>
            </a:r>
            <a:r>
              <a:rPr lang="en-GB" sz="2400" dirty="0">
                <a:solidFill>
                  <a:srgbClr val="000000"/>
                </a:solidFill>
                <a:latin typeface="Rockwell"/>
                <a:cs typeface="Rockwell"/>
              </a:rPr>
              <a:t>2009, Supreme Court</a:t>
            </a:r>
          </a:p>
          <a:p>
            <a:endParaRPr lang="en-US" sz="2400" i="1" dirty="0">
              <a:latin typeface="Rockwell"/>
              <a:cs typeface="Rockwell"/>
            </a:endParaRPr>
          </a:p>
          <a:p>
            <a:pPr algn="just"/>
            <a:r>
              <a:rPr lang="en-US" sz="2400" dirty="0">
                <a:latin typeface="Rockwell"/>
                <a:cs typeface="Rockwell"/>
              </a:rPr>
              <a:t>“Jewish law has enabled the Jewish people and the Jewish religion to survive throughout centuries of discrimination and persecution. The world would undoubtedly be a poorer place if they had not. Perhaps they should be allowed to continue to follow that law… </a:t>
            </a:r>
            <a:r>
              <a:rPr lang="en-US" sz="2400" b="1" dirty="0">
                <a:solidFill>
                  <a:srgbClr val="FF0000"/>
                </a:solidFill>
                <a:latin typeface="Rockwell"/>
                <a:cs typeface="Rockwell"/>
              </a:rPr>
              <a:t>But if such allowance is to be made, it should be made by Parliament and not by the courts' departing from the long-established principles of the anti-discrimination legislation.</a:t>
            </a:r>
            <a:r>
              <a:rPr lang="en-US" sz="2400" dirty="0">
                <a:latin typeface="Rockwell"/>
                <a:cs typeface="Rockwell"/>
              </a:rPr>
              <a:t>”</a:t>
            </a:r>
            <a:endParaRPr lang="en-GB" sz="2400" dirty="0">
              <a:latin typeface="Rockwell"/>
              <a:cs typeface="Rockwell"/>
            </a:endParaRPr>
          </a:p>
          <a:p>
            <a:pPr marL="0" lvl="1"/>
            <a:endParaRPr lang="en-GB" sz="2200" dirty="0">
              <a:solidFill>
                <a:srgbClr val="000000"/>
              </a:solidFill>
              <a:latin typeface="Rockwell"/>
              <a:cs typeface="Rockwell"/>
            </a:endParaRPr>
          </a:p>
          <a:p>
            <a:pPr marL="0" lvl="1"/>
            <a:endParaRPr lang="en-GB" sz="2200" dirty="0">
              <a:solidFill>
                <a:srgbClr val="000000"/>
              </a:solidFill>
              <a:latin typeface="Rockwell"/>
              <a:cs typeface="Rockwell"/>
            </a:endParaRPr>
          </a:p>
          <a:p>
            <a:endParaRPr lang="en-US" sz="2000" i="1" dirty="0">
              <a:latin typeface="Rockwell"/>
              <a:cs typeface="Rockwell"/>
            </a:endParaRPr>
          </a:p>
          <a:p>
            <a:pPr marL="285750" lvl="0" indent="-285750">
              <a:buFont typeface="Arial"/>
              <a:buChar char="•"/>
            </a:pPr>
            <a:endParaRPr lang="en-US" sz="1800" dirty="0">
              <a:solidFill>
                <a:srgbClr val="000000"/>
              </a:solidFill>
              <a:latin typeface="Rockwell"/>
              <a:cs typeface="Rockwell"/>
            </a:endParaRPr>
          </a:p>
          <a:p>
            <a:endParaRPr lang="en-US" sz="1800" b="1" dirty="0">
              <a:latin typeface="Rockwell"/>
              <a:cs typeface="Rockwell"/>
            </a:endParaRPr>
          </a:p>
          <a:p>
            <a:endParaRPr lang="en-US" b="1" dirty="0">
              <a:latin typeface="Rockwell"/>
              <a:cs typeface="Rockwell"/>
            </a:endParaRPr>
          </a:p>
        </p:txBody>
      </p:sp>
      <p:graphicFrame>
        <p:nvGraphicFramePr>
          <p:cNvPr id="7" name="Table 6"/>
          <p:cNvGraphicFramePr>
            <a:graphicFrameLocks noGrp="1"/>
          </p:cNvGraphicFramePr>
          <p:nvPr>
            <p:extLst>
              <p:ext uri="{D42A27DB-BD31-4B8C-83A1-F6EECF244321}">
                <p14:modId xmlns:p14="http://schemas.microsoft.com/office/powerpoint/2010/main" val="2680103964"/>
              </p:ext>
            </p:extLst>
          </p:nvPr>
        </p:nvGraphicFramePr>
        <p:xfrm>
          <a:off x="5940152" y="332656"/>
          <a:ext cx="2687960" cy="692696"/>
        </p:xfrm>
        <a:graphic>
          <a:graphicData uri="http://schemas.openxmlformats.org/drawingml/2006/table">
            <a:tbl>
              <a:tblPr firstRow="1" bandRow="1">
                <a:tableStyleId>{5C22544A-7EE6-4342-B048-85BDC9FD1C3A}</a:tableStyleId>
              </a:tblPr>
              <a:tblGrid>
                <a:gridCol w="2687960">
                  <a:extLst>
                    <a:ext uri="{9D8B030D-6E8A-4147-A177-3AD203B41FA5}">
                      <a16:colId xmlns:a16="http://schemas.microsoft.com/office/drawing/2014/main" val="20000"/>
                    </a:ext>
                  </a:extLst>
                </a:gridCol>
              </a:tblGrid>
              <a:tr h="692696">
                <a:tc>
                  <a:txBody>
                    <a:bodyPr/>
                    <a:lstStyle/>
                    <a:p>
                      <a:pPr algn="l"/>
                      <a:r>
                        <a:rPr lang="en-US" b="1" dirty="0">
                          <a:solidFill>
                            <a:srgbClr val="000000"/>
                          </a:solidFill>
                        </a:rPr>
                        <a:t>Article 14 – Anti-discrimination</a:t>
                      </a:r>
                      <a:endParaRPr lang="en-US" b="0" dirty="0">
                        <a:solidFill>
                          <a:srgbClr val="000000"/>
                        </a:solidFill>
                      </a:endParaRPr>
                    </a:p>
                  </a:txBody>
                  <a:tcPr>
                    <a:solidFill>
                      <a:srgbClr val="A7EA5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9196689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8640"/>
            <a:ext cx="7886700" cy="1512168"/>
          </a:xfrm>
        </p:spPr>
        <p:txBody>
          <a:bodyPr/>
          <a:lstStyle/>
          <a:p>
            <a:r>
              <a:rPr lang="en-GB" b="1" dirty="0"/>
              <a:t>	</a:t>
            </a:r>
            <a:br>
              <a:rPr lang="en-GB" b="1" dirty="0"/>
            </a:br>
            <a:r>
              <a:rPr lang="en-GB" b="1" dirty="0"/>
              <a:t>	The Muslim headscarf </a:t>
            </a:r>
          </a:p>
        </p:txBody>
      </p:sp>
      <p:sp>
        <p:nvSpPr>
          <p:cNvPr id="3" name="Content Placeholder 2"/>
          <p:cNvSpPr>
            <a:spLocks noGrp="1"/>
          </p:cNvSpPr>
          <p:nvPr>
            <p:ph sz="quarter" idx="13"/>
          </p:nvPr>
        </p:nvSpPr>
        <p:spPr>
          <a:xfrm>
            <a:off x="323528" y="548680"/>
            <a:ext cx="8191822" cy="6309320"/>
          </a:xfrm>
        </p:spPr>
        <p:txBody>
          <a:bodyPr>
            <a:noAutofit/>
          </a:bodyPr>
          <a:lstStyle/>
          <a:p>
            <a:pPr marL="45720" indent="0">
              <a:buNone/>
            </a:pPr>
            <a:endParaRPr lang="en-GB" sz="2400" dirty="0">
              <a:latin typeface="Rockwell" panose="02060603020205020403" pitchFamily="18" charset="0"/>
            </a:endParaRPr>
          </a:p>
          <a:p>
            <a:pPr algn="ctr"/>
            <a:endParaRPr lang="en-GB" sz="2400" dirty="0">
              <a:latin typeface="Rockwell" panose="02060603020205020403" pitchFamily="18" charset="0"/>
            </a:endParaRPr>
          </a:p>
          <a:p>
            <a:pPr marL="0" indent="0" algn="ctr">
              <a:buNone/>
            </a:pPr>
            <a:r>
              <a:rPr lang="en-GB" sz="2400" dirty="0">
                <a:latin typeface="Rockwell" panose="02060603020205020403" pitchFamily="18" charset="0"/>
              </a:rPr>
              <a:t>EBRAHIMIAN V FRANCE </a:t>
            </a:r>
          </a:p>
          <a:p>
            <a:pPr marL="0" indent="0" algn="just">
              <a:buNone/>
            </a:pPr>
            <a:endParaRPr lang="en-GB" sz="2400" dirty="0">
              <a:latin typeface="Rockwell" panose="02060603020205020403" pitchFamily="18" charset="0"/>
            </a:endParaRPr>
          </a:p>
          <a:p>
            <a:pPr algn="just"/>
            <a:r>
              <a:rPr lang="en-GB" sz="2400" dirty="0">
                <a:latin typeface="Rockwell" panose="02060603020205020403" pitchFamily="18" charset="0"/>
              </a:rPr>
              <a:t>In December 2000, the applicant, who had been working for 15 months with a temporary contract as a social assistant in the psychiatric wing of a public hospital in the Paris area, was informed that her contract would not be renewed. </a:t>
            </a:r>
          </a:p>
          <a:p>
            <a:pPr algn="just"/>
            <a:r>
              <a:rPr lang="en-GB" sz="2400" dirty="0">
                <a:latin typeface="Rockwell" panose="02060603020205020403" pitchFamily="18" charset="0"/>
              </a:rPr>
              <a:t>This was a disciplinary measure as a result of her refusing to stop wearing an Islamic headscarf, which had given rise to complaints from both patients and colleagues. </a:t>
            </a:r>
          </a:p>
          <a:p>
            <a:pPr algn="just"/>
            <a:r>
              <a:rPr lang="en-GB" sz="2400" dirty="0">
                <a:latin typeface="Rockwell" panose="02060603020205020403" pitchFamily="18" charset="0"/>
              </a:rPr>
              <a:t>The French courts ruled that the hospital was allowed to refuse renewal of her contract on this ground, on the basis of the principle of ‘</a:t>
            </a:r>
            <a:r>
              <a:rPr lang="en-GB" sz="2400" dirty="0" err="1">
                <a:latin typeface="Rockwell" panose="02060603020205020403" pitchFamily="18" charset="0"/>
              </a:rPr>
              <a:t>laïcité</a:t>
            </a:r>
            <a:r>
              <a:rPr lang="en-GB" sz="2400" dirty="0">
                <a:latin typeface="Rockwell" panose="02060603020205020403" pitchFamily="18" charset="0"/>
              </a:rPr>
              <a:t>’ of the French State, as well as the neutrality of public service. </a:t>
            </a:r>
          </a:p>
          <a:p>
            <a:endParaRPr lang="en-GB" sz="2400" dirty="0"/>
          </a:p>
        </p:txBody>
      </p:sp>
    </p:spTree>
    <p:extLst>
      <p:ext uri="{BB962C8B-B14F-4D97-AF65-F5344CB8AC3E}">
        <p14:creationId xmlns:p14="http://schemas.microsoft.com/office/powerpoint/2010/main" val="2354166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27584" y="1124744"/>
            <a:ext cx="7200800" cy="5368130"/>
          </a:xfrm>
        </p:spPr>
        <p:txBody>
          <a:bodyPr>
            <a:noAutofit/>
          </a:bodyPr>
          <a:lstStyle/>
          <a:p>
            <a:pPr algn="just"/>
            <a:r>
              <a:rPr lang="en-GB" sz="2400" dirty="0">
                <a:latin typeface="Rockwell" panose="02060603020205020403" pitchFamily="18" charset="0"/>
              </a:rPr>
              <a:t>The European Court of Human Rights, which ruled against her with 6 votes to 1. In its reasoning, the Court strongly relies on its previous case law on headscarf bans, in particular the Grand Chamber judgment of </a:t>
            </a:r>
            <a:r>
              <a:rPr lang="en-GB" sz="2400" i="1" u="sng" dirty="0">
                <a:latin typeface="Rockwell" panose="02060603020205020403" pitchFamily="18" charset="0"/>
                <a:hlinkClick r:id="rId2"/>
              </a:rPr>
              <a:t>Leyla </a:t>
            </a:r>
            <a:r>
              <a:rPr lang="en-GB" sz="2400" i="1" u="sng" dirty="0" err="1">
                <a:latin typeface="Rockwell" panose="02060603020205020403" pitchFamily="18" charset="0"/>
                <a:hlinkClick r:id="rId2"/>
              </a:rPr>
              <a:t>Şahin</a:t>
            </a:r>
            <a:r>
              <a:rPr lang="en-GB" sz="2400" i="1" dirty="0">
                <a:latin typeface="Rockwell" panose="02060603020205020403" pitchFamily="18" charset="0"/>
              </a:rPr>
              <a:t>,</a:t>
            </a:r>
            <a:r>
              <a:rPr lang="en-GB" sz="2400" dirty="0">
                <a:latin typeface="Rockwell" panose="02060603020205020403" pitchFamily="18" charset="0"/>
              </a:rPr>
              <a:t> and the inadmissibility decision in </a:t>
            </a:r>
            <a:r>
              <a:rPr lang="en-GB" sz="2400" i="1" u="sng" dirty="0" err="1">
                <a:latin typeface="Rockwell" panose="02060603020205020403" pitchFamily="18" charset="0"/>
                <a:hlinkClick r:id="rId3"/>
              </a:rPr>
              <a:t>Kurtulmuş</a:t>
            </a:r>
            <a:r>
              <a:rPr lang="en-GB" sz="2400" dirty="0">
                <a:latin typeface="Rockwell" panose="02060603020205020403" pitchFamily="18" charset="0"/>
              </a:rPr>
              <a:t>. </a:t>
            </a:r>
          </a:p>
          <a:p>
            <a:pPr algn="just"/>
            <a:r>
              <a:rPr lang="en-GB" sz="2400" dirty="0">
                <a:latin typeface="Rockwell" panose="02060603020205020403" pitchFamily="18" charset="0"/>
              </a:rPr>
              <a:t>Central features of its reasoning are a wide margin of appreciation of the States Parties, and a confirmation of the acceptability of a system that elevates secularism to a constitutional principle and uses it as a basis for restricting individual expressions of religion by persons associated with the state. </a:t>
            </a:r>
          </a:p>
          <a:p>
            <a:endParaRPr lang="en-GB" sz="2400" dirty="0"/>
          </a:p>
        </p:txBody>
      </p:sp>
    </p:spTree>
    <p:extLst>
      <p:ext uri="{BB962C8B-B14F-4D97-AF65-F5344CB8AC3E}">
        <p14:creationId xmlns:p14="http://schemas.microsoft.com/office/powerpoint/2010/main" val="2826000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244178421"/>
              </p:ext>
            </p:extLst>
          </p:nvPr>
        </p:nvGraphicFramePr>
        <p:xfrm>
          <a:off x="467544" y="908720"/>
          <a:ext cx="8208912" cy="5472608"/>
        </p:xfrm>
        <a:graphic>
          <a:graphicData uri="http://schemas.openxmlformats.org/drawingml/2006/table">
            <a:tbl>
              <a:tblPr firstRow="1" bandRow="1">
                <a:tableStyleId>{8A107856-5554-42FB-B03E-39F5DBC370BA}</a:tableStyleId>
              </a:tblPr>
              <a:tblGrid>
                <a:gridCol w="2052228">
                  <a:extLst>
                    <a:ext uri="{9D8B030D-6E8A-4147-A177-3AD203B41FA5}">
                      <a16:colId xmlns:a16="http://schemas.microsoft.com/office/drawing/2014/main" val="20000"/>
                    </a:ext>
                  </a:extLst>
                </a:gridCol>
                <a:gridCol w="2052228">
                  <a:extLst>
                    <a:ext uri="{9D8B030D-6E8A-4147-A177-3AD203B41FA5}">
                      <a16:colId xmlns:a16="http://schemas.microsoft.com/office/drawing/2014/main" val="20001"/>
                    </a:ext>
                  </a:extLst>
                </a:gridCol>
                <a:gridCol w="2052228">
                  <a:extLst>
                    <a:ext uri="{9D8B030D-6E8A-4147-A177-3AD203B41FA5}">
                      <a16:colId xmlns:a16="http://schemas.microsoft.com/office/drawing/2014/main" val="20002"/>
                    </a:ext>
                  </a:extLst>
                </a:gridCol>
                <a:gridCol w="2052228">
                  <a:extLst>
                    <a:ext uri="{9D8B030D-6E8A-4147-A177-3AD203B41FA5}">
                      <a16:colId xmlns:a16="http://schemas.microsoft.com/office/drawing/2014/main" val="20003"/>
                    </a:ext>
                  </a:extLst>
                </a:gridCol>
              </a:tblGrid>
              <a:tr h="1368152">
                <a:tc>
                  <a:txBody>
                    <a:bodyPr/>
                    <a:lstStyle/>
                    <a:p>
                      <a:pPr algn="ctr"/>
                      <a:r>
                        <a:rPr lang="en-US" dirty="0"/>
                        <a:t>Article</a:t>
                      </a:r>
                      <a:r>
                        <a:rPr lang="en-US" baseline="0" dirty="0"/>
                        <a:t> 2 </a:t>
                      </a:r>
                    </a:p>
                    <a:p>
                      <a:pPr algn="ctr"/>
                      <a:r>
                        <a:rPr lang="en-US" b="0" baseline="0" dirty="0"/>
                        <a:t>Right to Life</a:t>
                      </a:r>
                      <a:endParaRPr lang="en-US" b="0" dirty="0"/>
                    </a:p>
                  </a:txBody>
                  <a:tcPr>
                    <a:solidFill>
                      <a:schemeClr val="accent3"/>
                    </a:solidFill>
                  </a:tcPr>
                </a:tc>
                <a:tc>
                  <a:txBody>
                    <a:bodyPr/>
                    <a:lstStyle/>
                    <a:p>
                      <a:pPr algn="ctr"/>
                      <a:r>
                        <a:rPr lang="en-US" dirty="0"/>
                        <a:t>Article</a:t>
                      </a:r>
                      <a:r>
                        <a:rPr lang="en-US" baseline="0" dirty="0"/>
                        <a:t> 3 </a:t>
                      </a:r>
                    </a:p>
                    <a:p>
                      <a:pPr algn="ctr"/>
                      <a:r>
                        <a:rPr lang="en-US" b="0" baseline="0" dirty="0"/>
                        <a:t>Anti-torture/inhuman &amp; degrading treatment</a:t>
                      </a:r>
                      <a:endParaRPr lang="en-US" b="0" dirty="0"/>
                    </a:p>
                  </a:txBody>
                  <a:tcPr>
                    <a:solidFill>
                      <a:srgbClr val="A7EA52"/>
                    </a:solidFill>
                  </a:tcPr>
                </a:tc>
                <a:tc>
                  <a:txBody>
                    <a:bodyPr/>
                    <a:lstStyle/>
                    <a:p>
                      <a:pPr algn="ctr"/>
                      <a:r>
                        <a:rPr lang="en-US" dirty="0"/>
                        <a:t>Article 4</a:t>
                      </a:r>
                    </a:p>
                    <a:p>
                      <a:pPr algn="ctr"/>
                      <a:r>
                        <a:rPr lang="en-US" b="0" dirty="0"/>
                        <a:t>Anti-Slavery</a:t>
                      </a:r>
                    </a:p>
                  </a:txBody>
                  <a:tcPr/>
                </a:tc>
                <a:tc>
                  <a:txBody>
                    <a:bodyPr/>
                    <a:lstStyle/>
                    <a:p>
                      <a:pPr algn="ctr"/>
                      <a:r>
                        <a:rPr lang="en-US" dirty="0"/>
                        <a:t>Article 5</a:t>
                      </a:r>
                    </a:p>
                    <a:p>
                      <a:pPr algn="ctr"/>
                      <a:r>
                        <a:rPr lang="en-US" b="0" dirty="0"/>
                        <a:t>Right not to be unlawfully detained</a:t>
                      </a:r>
                    </a:p>
                  </a:txBody>
                  <a:tcPr/>
                </a:tc>
                <a:extLst>
                  <a:ext uri="{0D108BD9-81ED-4DB2-BD59-A6C34878D82A}">
                    <a16:rowId xmlns:a16="http://schemas.microsoft.com/office/drawing/2014/main" val="10000"/>
                  </a:ext>
                </a:extLst>
              </a:tr>
              <a:tr h="1368152">
                <a:tc>
                  <a:txBody>
                    <a:bodyPr/>
                    <a:lstStyle/>
                    <a:p>
                      <a:pPr algn="ctr"/>
                      <a:r>
                        <a:rPr lang="en-US" b="1" dirty="0"/>
                        <a:t>Article 6 </a:t>
                      </a:r>
                    </a:p>
                    <a:p>
                      <a:pPr algn="ctr"/>
                      <a:r>
                        <a:rPr lang="en-US" dirty="0"/>
                        <a:t>Right</a:t>
                      </a:r>
                      <a:r>
                        <a:rPr lang="en-US" baseline="0" dirty="0"/>
                        <a:t> to a fair trial</a:t>
                      </a:r>
                      <a:endParaRPr lang="en-US" dirty="0"/>
                    </a:p>
                  </a:txBody>
                  <a:tcPr/>
                </a:tc>
                <a:tc>
                  <a:txBody>
                    <a:bodyPr/>
                    <a:lstStyle/>
                    <a:p>
                      <a:pPr algn="ctr"/>
                      <a:r>
                        <a:rPr lang="en-US" b="1" dirty="0"/>
                        <a:t>Article</a:t>
                      </a:r>
                      <a:r>
                        <a:rPr lang="en-US" b="1" baseline="0" dirty="0"/>
                        <a:t> 7</a:t>
                      </a:r>
                    </a:p>
                    <a:p>
                      <a:pPr algn="ctr"/>
                      <a:r>
                        <a:rPr lang="en-US" b="0" baseline="0" dirty="0"/>
                        <a:t>Retrospective punishment</a:t>
                      </a:r>
                      <a:endParaRPr lang="en-US" b="0" dirty="0"/>
                    </a:p>
                  </a:txBody>
                  <a:tcPr/>
                </a:tc>
                <a:tc>
                  <a:txBody>
                    <a:bodyPr/>
                    <a:lstStyle/>
                    <a:p>
                      <a:pPr algn="ctr"/>
                      <a:r>
                        <a:rPr lang="en-US" b="1" dirty="0"/>
                        <a:t>Article 8</a:t>
                      </a:r>
                    </a:p>
                    <a:p>
                      <a:pPr algn="ctr"/>
                      <a:r>
                        <a:rPr lang="en-US" b="0" dirty="0"/>
                        <a:t>Family</a:t>
                      </a:r>
                      <a:r>
                        <a:rPr lang="en-US" b="0" baseline="0" dirty="0"/>
                        <a:t> and private life</a:t>
                      </a:r>
                      <a:endParaRPr lang="en-US" b="0" dirty="0"/>
                    </a:p>
                  </a:txBody>
                  <a:tcPr>
                    <a:solidFill>
                      <a:srgbClr val="A7EA52"/>
                    </a:solidFill>
                  </a:tcPr>
                </a:tc>
                <a:tc>
                  <a:txBody>
                    <a:bodyPr/>
                    <a:lstStyle/>
                    <a:p>
                      <a:pPr algn="ctr"/>
                      <a:r>
                        <a:rPr lang="en-US" b="1" dirty="0"/>
                        <a:t>Article 9</a:t>
                      </a:r>
                    </a:p>
                    <a:p>
                      <a:pPr algn="ctr"/>
                      <a:r>
                        <a:rPr lang="en-US" dirty="0"/>
                        <a:t>Freedom</a:t>
                      </a:r>
                      <a:r>
                        <a:rPr lang="en-US" baseline="0" dirty="0"/>
                        <a:t> of thought, conscience religion</a:t>
                      </a:r>
                      <a:endParaRPr lang="en-US" dirty="0"/>
                    </a:p>
                  </a:txBody>
                  <a:tcPr>
                    <a:solidFill>
                      <a:srgbClr val="A7EA52"/>
                    </a:solidFill>
                  </a:tcPr>
                </a:tc>
                <a:extLst>
                  <a:ext uri="{0D108BD9-81ED-4DB2-BD59-A6C34878D82A}">
                    <a16:rowId xmlns:a16="http://schemas.microsoft.com/office/drawing/2014/main" val="10001"/>
                  </a:ext>
                </a:extLst>
              </a:tr>
              <a:tr h="1368152">
                <a:tc>
                  <a:txBody>
                    <a:bodyPr/>
                    <a:lstStyle/>
                    <a:p>
                      <a:pPr algn="ctr"/>
                      <a:r>
                        <a:rPr lang="en-US" b="1" dirty="0"/>
                        <a:t>Article 10</a:t>
                      </a:r>
                    </a:p>
                    <a:p>
                      <a:pPr algn="ctr"/>
                      <a:r>
                        <a:rPr lang="en-US" b="0" dirty="0"/>
                        <a:t>Free</a:t>
                      </a:r>
                      <a:r>
                        <a:rPr lang="en-US" b="0" baseline="0" dirty="0"/>
                        <a:t> expression/right to information</a:t>
                      </a:r>
                      <a:endParaRPr lang="en-US" b="0" dirty="0"/>
                    </a:p>
                  </a:txBody>
                  <a:tcPr>
                    <a:solidFill>
                      <a:srgbClr val="A7EA52"/>
                    </a:solidFill>
                  </a:tcPr>
                </a:tc>
                <a:tc>
                  <a:txBody>
                    <a:bodyPr/>
                    <a:lstStyle/>
                    <a:p>
                      <a:pPr algn="ctr"/>
                      <a:r>
                        <a:rPr lang="en-US" b="1" dirty="0"/>
                        <a:t>Article</a:t>
                      </a:r>
                      <a:r>
                        <a:rPr lang="en-US" b="1" baseline="0" dirty="0"/>
                        <a:t> 11</a:t>
                      </a:r>
                    </a:p>
                    <a:p>
                      <a:pPr algn="ctr"/>
                      <a:r>
                        <a:rPr lang="en-US" b="0" baseline="0" dirty="0"/>
                        <a:t>Free association</a:t>
                      </a:r>
                      <a:endParaRPr lang="en-US" b="0" dirty="0"/>
                    </a:p>
                  </a:txBody>
                  <a:tcPr/>
                </a:tc>
                <a:tc>
                  <a:txBody>
                    <a:bodyPr/>
                    <a:lstStyle/>
                    <a:p>
                      <a:pPr algn="ctr"/>
                      <a:r>
                        <a:rPr lang="en-US" b="1" dirty="0"/>
                        <a:t>Article 12</a:t>
                      </a:r>
                    </a:p>
                    <a:p>
                      <a:pPr algn="ctr"/>
                      <a:r>
                        <a:rPr lang="en-US" dirty="0"/>
                        <a:t>Right to marry</a:t>
                      </a:r>
                    </a:p>
                  </a:txBody>
                  <a:tcPr/>
                </a:tc>
                <a:tc>
                  <a:txBody>
                    <a:bodyPr/>
                    <a:lstStyle/>
                    <a:p>
                      <a:pPr algn="ctr"/>
                      <a:r>
                        <a:rPr lang="en-US" b="1" dirty="0"/>
                        <a:t>Article</a:t>
                      </a:r>
                      <a:r>
                        <a:rPr lang="en-US" b="1" baseline="0" dirty="0"/>
                        <a:t> 13</a:t>
                      </a:r>
                    </a:p>
                    <a:p>
                      <a:pPr algn="ctr"/>
                      <a:r>
                        <a:rPr lang="en-US" dirty="0"/>
                        <a:t>Effective</a:t>
                      </a:r>
                      <a:r>
                        <a:rPr lang="en-US" baseline="0" dirty="0"/>
                        <a:t> remedy</a:t>
                      </a:r>
                      <a:endParaRPr lang="en-US" dirty="0"/>
                    </a:p>
                  </a:txBody>
                  <a:tcPr/>
                </a:tc>
                <a:extLst>
                  <a:ext uri="{0D108BD9-81ED-4DB2-BD59-A6C34878D82A}">
                    <a16:rowId xmlns:a16="http://schemas.microsoft.com/office/drawing/2014/main" val="10002"/>
                  </a:ext>
                </a:extLst>
              </a:tr>
              <a:tr h="1368152">
                <a:tc>
                  <a:txBody>
                    <a:bodyPr/>
                    <a:lstStyle/>
                    <a:p>
                      <a:pPr algn="ctr"/>
                      <a:r>
                        <a:rPr lang="en-US" b="1" dirty="0"/>
                        <a:t>Article</a:t>
                      </a:r>
                      <a:r>
                        <a:rPr lang="en-US" b="1" baseline="0" dirty="0"/>
                        <a:t> 14</a:t>
                      </a:r>
                    </a:p>
                    <a:p>
                      <a:pPr algn="ctr"/>
                      <a:r>
                        <a:rPr lang="en-US" baseline="0" dirty="0"/>
                        <a:t>Anti-discrimination</a:t>
                      </a:r>
                      <a:endParaRPr lang="en-US" dirty="0"/>
                    </a:p>
                  </a:txBody>
                  <a:tcPr>
                    <a:solidFill>
                      <a:srgbClr val="A7EA52"/>
                    </a:solidFill>
                  </a:tcPr>
                </a:tc>
                <a:tc>
                  <a:txBody>
                    <a:bodyPr/>
                    <a:lstStyle/>
                    <a:p>
                      <a:pPr algn="ctr"/>
                      <a:r>
                        <a:rPr lang="en-US" b="1" dirty="0"/>
                        <a:t>Article 1</a:t>
                      </a:r>
                      <a:r>
                        <a:rPr lang="en-US" b="1" baseline="0" dirty="0"/>
                        <a:t> of Prot1</a:t>
                      </a:r>
                    </a:p>
                    <a:p>
                      <a:pPr algn="ctr"/>
                      <a:r>
                        <a:rPr lang="en-US" b="0" baseline="0" dirty="0"/>
                        <a:t>Peaceful enjoyment of property</a:t>
                      </a:r>
                    </a:p>
                    <a:p>
                      <a:pPr algn="ctr"/>
                      <a:endParaRPr lang="en-US" b="0" dirty="0"/>
                    </a:p>
                  </a:txBody>
                  <a:tcPr/>
                </a:tc>
                <a:tc>
                  <a:txBody>
                    <a:bodyPr/>
                    <a:lstStyle/>
                    <a:p>
                      <a:pPr algn="ctr"/>
                      <a:r>
                        <a:rPr lang="en-US" b="1" dirty="0"/>
                        <a:t>Art</a:t>
                      </a:r>
                      <a:r>
                        <a:rPr lang="en-US" b="1" baseline="0" dirty="0"/>
                        <a:t> 2 of </a:t>
                      </a:r>
                      <a:r>
                        <a:rPr lang="en-US" b="1" baseline="0" dirty="0" err="1"/>
                        <a:t>Prot</a:t>
                      </a:r>
                      <a:r>
                        <a:rPr lang="en-US" b="1" baseline="0" dirty="0"/>
                        <a:t> 1</a:t>
                      </a:r>
                    </a:p>
                    <a:p>
                      <a:pPr algn="ctr"/>
                      <a:r>
                        <a:rPr lang="en-US" b="0" baseline="0" dirty="0"/>
                        <a:t>Right to education</a:t>
                      </a:r>
                      <a:endParaRPr lang="en-US" b="0" dirty="0"/>
                    </a:p>
                  </a:txBody>
                  <a:tcPr>
                    <a:solidFill>
                      <a:srgbClr val="A7EA52"/>
                    </a:solidFill>
                  </a:tcPr>
                </a:tc>
                <a:tc>
                  <a:txBody>
                    <a:bodyPr/>
                    <a:lstStyle/>
                    <a:p>
                      <a:pPr algn="ctr"/>
                      <a:r>
                        <a:rPr lang="en-US" b="1" dirty="0"/>
                        <a:t>Art 3</a:t>
                      </a:r>
                      <a:r>
                        <a:rPr lang="en-US" b="1" baseline="0" dirty="0"/>
                        <a:t> of </a:t>
                      </a:r>
                      <a:r>
                        <a:rPr lang="en-US" b="1" baseline="0" dirty="0" err="1"/>
                        <a:t>Prot</a:t>
                      </a:r>
                      <a:r>
                        <a:rPr lang="en-US" b="1" baseline="0" dirty="0"/>
                        <a:t> 1</a:t>
                      </a:r>
                    </a:p>
                    <a:p>
                      <a:pPr algn="ctr"/>
                      <a:r>
                        <a:rPr lang="en-US" b="0" dirty="0"/>
                        <a:t>Free</a:t>
                      </a:r>
                      <a:r>
                        <a:rPr lang="en-US" b="0" baseline="0" dirty="0"/>
                        <a:t> elections</a:t>
                      </a:r>
                      <a:endParaRPr lang="en-US" b="0" dirty="0"/>
                    </a:p>
                    <a:p>
                      <a:pPr algn="ctr"/>
                      <a:endParaRPr lang="en-US" dirty="0"/>
                    </a:p>
                  </a:txBody>
                  <a:tcPr/>
                </a:tc>
                <a:extLst>
                  <a:ext uri="{0D108BD9-81ED-4DB2-BD59-A6C34878D82A}">
                    <a16:rowId xmlns:a16="http://schemas.microsoft.com/office/drawing/2014/main" val="10003"/>
                  </a:ext>
                </a:extLst>
              </a:tr>
            </a:tbl>
          </a:graphicData>
        </a:graphic>
      </p:graphicFrame>
      <p:sp>
        <p:nvSpPr>
          <p:cNvPr id="7" name="TextBox 6"/>
          <p:cNvSpPr txBox="1"/>
          <p:nvPr/>
        </p:nvSpPr>
        <p:spPr>
          <a:xfrm>
            <a:off x="395536" y="260648"/>
            <a:ext cx="8280920" cy="461665"/>
          </a:xfrm>
          <a:prstGeom prst="rect">
            <a:avLst/>
          </a:prstGeom>
          <a:noFill/>
        </p:spPr>
        <p:txBody>
          <a:bodyPr wrap="square" rtlCol="0">
            <a:spAutoFit/>
          </a:bodyPr>
          <a:lstStyle/>
          <a:p>
            <a:pPr algn="ctr"/>
            <a:r>
              <a:rPr lang="en-US" b="1" dirty="0">
                <a:latin typeface="Rockwell"/>
                <a:cs typeface="Rockwell"/>
              </a:rPr>
              <a:t>Which human rights?</a:t>
            </a:r>
          </a:p>
        </p:txBody>
      </p:sp>
    </p:spTree>
    <p:extLst>
      <p:ext uri="{BB962C8B-B14F-4D97-AF65-F5344CB8AC3E}">
        <p14:creationId xmlns:p14="http://schemas.microsoft.com/office/powerpoint/2010/main" val="23009160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88640"/>
            <a:ext cx="8208912" cy="1938992"/>
          </a:xfrm>
          <a:prstGeom prst="rect">
            <a:avLst/>
          </a:prstGeom>
          <a:noFill/>
        </p:spPr>
        <p:txBody>
          <a:bodyPr wrap="square" rtlCol="0">
            <a:spAutoFit/>
          </a:bodyPr>
          <a:lstStyle/>
          <a:p>
            <a:pPr lvl="0"/>
            <a:endParaRPr lang="en-US" sz="1800" dirty="0">
              <a:solidFill>
                <a:srgbClr val="000000"/>
              </a:solidFill>
              <a:latin typeface="Rockwell"/>
              <a:cs typeface="Rockwell"/>
            </a:endParaRPr>
          </a:p>
          <a:p>
            <a:pPr lvl="0"/>
            <a:r>
              <a:rPr lang="en-US" b="1" dirty="0">
                <a:solidFill>
                  <a:srgbClr val="000000"/>
                </a:solidFill>
                <a:latin typeface="Rockwell"/>
                <a:cs typeface="Rockwell"/>
              </a:rPr>
              <a:t>How do human rights protect religious believers?</a:t>
            </a:r>
          </a:p>
          <a:p>
            <a:pPr marL="285750" lvl="0" indent="-285750">
              <a:buFont typeface="Arial"/>
              <a:buChar char="•"/>
            </a:pPr>
            <a:endParaRPr lang="en-US" sz="1800" dirty="0">
              <a:solidFill>
                <a:srgbClr val="000000"/>
              </a:solidFill>
              <a:latin typeface="Rockwell"/>
              <a:cs typeface="Rockwell"/>
            </a:endParaRPr>
          </a:p>
          <a:p>
            <a:pPr marL="285750" lvl="0" indent="-285750">
              <a:buFont typeface="Arial"/>
              <a:buChar char="•"/>
            </a:pPr>
            <a:endParaRPr lang="en-US" sz="1800" dirty="0">
              <a:solidFill>
                <a:srgbClr val="000000"/>
              </a:solidFill>
              <a:latin typeface="Rockwell"/>
              <a:cs typeface="Rockwell"/>
            </a:endParaRPr>
          </a:p>
          <a:p>
            <a:endParaRPr lang="en-US" sz="1800" b="1" dirty="0">
              <a:latin typeface="Rockwell"/>
              <a:cs typeface="Rockwell"/>
            </a:endParaRPr>
          </a:p>
          <a:p>
            <a:endParaRPr lang="en-US" b="1" dirty="0">
              <a:latin typeface="Rockwell"/>
              <a:cs typeface="Rockwell"/>
            </a:endParaRPr>
          </a:p>
        </p:txBody>
      </p:sp>
      <p:sp>
        <p:nvSpPr>
          <p:cNvPr id="5" name="TextBox 4"/>
          <p:cNvSpPr txBox="1"/>
          <p:nvPr/>
        </p:nvSpPr>
        <p:spPr>
          <a:xfrm>
            <a:off x="755576" y="751339"/>
            <a:ext cx="7632848" cy="6709529"/>
          </a:xfrm>
          <a:prstGeom prst="rect">
            <a:avLst/>
          </a:prstGeom>
          <a:noFill/>
        </p:spPr>
        <p:txBody>
          <a:bodyPr wrap="square" rtlCol="0">
            <a:spAutoFit/>
          </a:bodyPr>
          <a:lstStyle/>
          <a:p>
            <a:endParaRPr lang="en-US" b="1" dirty="0">
              <a:latin typeface="Rockwell"/>
              <a:cs typeface="Rockwell"/>
            </a:endParaRPr>
          </a:p>
          <a:p>
            <a:r>
              <a:rPr lang="en-US" sz="2400" b="1" dirty="0">
                <a:latin typeface="Rockwell"/>
                <a:cs typeface="Rockwell"/>
              </a:rPr>
              <a:t>Article 9 ECHR</a:t>
            </a:r>
          </a:p>
          <a:p>
            <a:pPr algn="just"/>
            <a:r>
              <a:rPr lang="en-GB" sz="2400" dirty="0"/>
              <a:t> </a:t>
            </a:r>
            <a:r>
              <a:rPr lang="en-US" sz="2400" dirty="0">
                <a:latin typeface="Rockwell"/>
                <a:cs typeface="Rockwell"/>
              </a:rPr>
              <a:t>(1) Everyone has the right to freedom of </a:t>
            </a:r>
            <a:r>
              <a:rPr lang="en-US" sz="2400" b="1" dirty="0">
                <a:solidFill>
                  <a:srgbClr val="FF0000"/>
                </a:solidFill>
                <a:latin typeface="Rockwell"/>
                <a:cs typeface="Rockwell"/>
              </a:rPr>
              <a:t>thought, conscience and religion</a:t>
            </a:r>
            <a:r>
              <a:rPr lang="en-US" sz="2400" dirty="0">
                <a:latin typeface="Rockwell"/>
                <a:cs typeface="Rockwell"/>
              </a:rPr>
              <a:t>; this right includes freedom to change his religion or belief and freedom, </a:t>
            </a:r>
            <a:r>
              <a:rPr lang="en-US" sz="2400" b="1" dirty="0">
                <a:solidFill>
                  <a:srgbClr val="FF0000"/>
                </a:solidFill>
                <a:latin typeface="Rockwell"/>
                <a:cs typeface="Rockwell"/>
              </a:rPr>
              <a:t>either alone or in community with others </a:t>
            </a:r>
            <a:r>
              <a:rPr lang="en-US" sz="2400" dirty="0">
                <a:latin typeface="Rockwell"/>
                <a:cs typeface="Rockwell"/>
              </a:rPr>
              <a:t>and in public or private, to </a:t>
            </a:r>
            <a:r>
              <a:rPr lang="en-US" sz="2400" b="1" dirty="0">
                <a:solidFill>
                  <a:srgbClr val="FF0000"/>
                </a:solidFill>
                <a:latin typeface="Rockwell"/>
                <a:cs typeface="Rockwell"/>
              </a:rPr>
              <a:t>manifest his religion or belief</a:t>
            </a:r>
            <a:r>
              <a:rPr lang="en-US" sz="2400" b="1" dirty="0">
                <a:latin typeface="Rockwell"/>
                <a:cs typeface="Rockwell"/>
              </a:rPr>
              <a:t>, </a:t>
            </a:r>
            <a:r>
              <a:rPr lang="en-US" sz="2400" dirty="0">
                <a:latin typeface="Rockwell"/>
                <a:cs typeface="Rockwell"/>
              </a:rPr>
              <a:t>in worship, teaching, practice and observance.</a:t>
            </a:r>
          </a:p>
          <a:p>
            <a:pPr algn="just"/>
            <a:endParaRPr lang="en-US" sz="2400" dirty="0">
              <a:latin typeface="Rockwell"/>
              <a:cs typeface="Rockwell"/>
            </a:endParaRPr>
          </a:p>
          <a:p>
            <a:pPr algn="just"/>
            <a:r>
              <a:rPr lang="en-US" sz="2400" dirty="0">
                <a:latin typeface="Rockwell"/>
                <a:cs typeface="Rockwell"/>
              </a:rPr>
              <a:t>(2) </a:t>
            </a:r>
            <a:r>
              <a:rPr lang="en-US" sz="2400" b="1" dirty="0">
                <a:solidFill>
                  <a:srgbClr val="FF0000"/>
                </a:solidFill>
                <a:latin typeface="Rockwell"/>
                <a:cs typeface="Rockwell"/>
              </a:rPr>
              <a:t>Freedom to manifest one’s religion or beliefs shall be subject only to such limitations </a:t>
            </a:r>
            <a:r>
              <a:rPr lang="en-US" sz="2400" dirty="0">
                <a:latin typeface="Rockwell"/>
                <a:cs typeface="Rockwell"/>
              </a:rPr>
              <a:t>as are prescribed by law and are necessary in a democratic society in the interests of public safety, for the protection of public order, health or morals, or for the protection of the rights and freedoms of others.</a:t>
            </a:r>
            <a:endParaRPr lang="en-GB" sz="2400" dirty="0">
              <a:latin typeface="Rockwell"/>
              <a:cs typeface="Rockwell"/>
            </a:endParaRPr>
          </a:p>
          <a:p>
            <a:endParaRPr lang="en-GB" sz="1800" dirty="0">
              <a:latin typeface="Rockwell"/>
              <a:cs typeface="Rockwell"/>
            </a:endParaRPr>
          </a:p>
          <a:p>
            <a:r>
              <a:rPr lang="en-GB" sz="1800" dirty="0">
                <a:latin typeface="Rockwell"/>
                <a:cs typeface="Rockwell"/>
              </a:rPr>
              <a:t> </a:t>
            </a:r>
          </a:p>
          <a:p>
            <a:endParaRPr lang="en-GB" sz="1600" dirty="0">
              <a:effectLst/>
              <a:latin typeface="Rockwell"/>
              <a:cs typeface="Rockwell"/>
            </a:endParaRPr>
          </a:p>
        </p:txBody>
      </p:sp>
    </p:spTree>
    <p:extLst>
      <p:ext uri="{BB962C8B-B14F-4D97-AF65-F5344CB8AC3E}">
        <p14:creationId xmlns:p14="http://schemas.microsoft.com/office/powerpoint/2010/main" val="292485673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ppt_y</p:attrName>
                                        </p:attrNameLst>
                                      </p:cBhvr>
                                      <p:tavLst>
                                        <p:tav tm="0">
                                          <p:val>
                                            <p:strVal val="#ppt_y+#ppt_h*1.125000"/>
                                          </p:val>
                                        </p:tav>
                                        <p:tav tm="100000">
                                          <p:val>
                                            <p:strVal val="#ppt_y"/>
                                          </p:val>
                                        </p:tav>
                                      </p:tavLst>
                                    </p:anim>
                                    <p:animEffect transition="in" filter="wipe(up)">
                                      <p:cBhvr>
                                        <p:cTn id="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00ACD6B-469E-4C88-91C5-1A57971CD596}"/>
              </a:ext>
            </a:extLst>
          </p:cNvPr>
          <p:cNvSpPr/>
          <p:nvPr/>
        </p:nvSpPr>
        <p:spPr>
          <a:xfrm>
            <a:off x="2286000" y="-413847"/>
            <a:ext cx="4572000" cy="6008183"/>
          </a:xfrm>
          <a:prstGeom prst="rect">
            <a:avLst/>
          </a:prstGeom>
        </p:spPr>
        <p:txBody>
          <a:bodyPr>
            <a:spAutoFit/>
          </a:bodyPr>
          <a:lstStyle/>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2400" dirty="0">
                <a:latin typeface="Rockwell" panose="02060603020205020403" pitchFamily="18" charset="0"/>
                <a:ea typeface="Calibri" panose="020F0502020204030204" pitchFamily="34" charset="0"/>
                <a:cs typeface="Times New Roman" panose="02020603050405020304" pitchFamily="18" charset="0"/>
              </a:rPr>
              <a:t>Time off: Daniel works for a school as a sports teacher; he wants Saturdays off for religious reasons; the School says they have always had sports on a Saturday since they were founded in the 18</a:t>
            </a:r>
            <a:r>
              <a:rPr lang="en-GB" sz="2400" baseline="30000" dirty="0">
                <a:latin typeface="Rockwell" panose="02060603020205020403" pitchFamily="18" charset="0"/>
                <a:ea typeface="Calibri" panose="020F0502020204030204" pitchFamily="34" charset="0"/>
                <a:cs typeface="Times New Roman" panose="02020603050405020304" pitchFamily="18" charset="0"/>
              </a:rPr>
              <a:t>th</a:t>
            </a:r>
            <a:r>
              <a:rPr lang="en-GB" sz="2400" dirty="0">
                <a:latin typeface="Rockwell" panose="02060603020205020403" pitchFamily="18" charset="0"/>
                <a:ea typeface="Calibri" panose="020F0502020204030204" pitchFamily="34" charset="0"/>
                <a:cs typeface="Times New Roman" panose="02020603050405020304" pitchFamily="18" charset="0"/>
              </a:rPr>
              <a:t> century and they cannot fit their timetable around Daniel’s convenience. Does Daniel have ECHR/discrimination rights?</a:t>
            </a:r>
          </a:p>
        </p:txBody>
      </p:sp>
    </p:spTree>
    <p:extLst>
      <p:ext uri="{BB962C8B-B14F-4D97-AF65-F5344CB8AC3E}">
        <p14:creationId xmlns:p14="http://schemas.microsoft.com/office/powerpoint/2010/main" val="2352031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71BFBC-67FC-4E1A-AD75-DD4427903D64}"/>
              </a:ext>
            </a:extLst>
          </p:cNvPr>
          <p:cNvSpPr/>
          <p:nvPr/>
        </p:nvSpPr>
        <p:spPr>
          <a:xfrm>
            <a:off x="1115616" y="1613311"/>
            <a:ext cx="6768752" cy="2831673"/>
          </a:xfrm>
          <a:prstGeom prst="rect">
            <a:avLst/>
          </a:prstGeom>
        </p:spPr>
        <p:txBody>
          <a:bodyPr wrap="square">
            <a:spAutoFit/>
          </a:bodyPr>
          <a:lstStyle/>
          <a:p>
            <a:pPr algn="just">
              <a:lnSpc>
                <a:spcPct val="107000"/>
              </a:lnSpc>
              <a:spcAft>
                <a:spcPts val="800"/>
              </a:spcAft>
            </a:pPr>
            <a:r>
              <a:rPr lang="en-GB" sz="2400" dirty="0" err="1">
                <a:latin typeface="Rockwell" panose="02060603020205020403" pitchFamily="18" charset="0"/>
                <a:ea typeface="Calibri" panose="020F0502020204030204" pitchFamily="34" charset="0"/>
                <a:cs typeface="Times New Roman" panose="02020603050405020304" pitchFamily="18" charset="0"/>
              </a:rPr>
              <a:t>Proselytism</a:t>
            </a:r>
            <a:r>
              <a:rPr lang="en-GB" sz="2400" dirty="0">
                <a:latin typeface="Rockwell" panose="02060603020205020403" pitchFamily="18" charset="0"/>
                <a:ea typeface="Calibri" panose="020F0502020204030204" pitchFamily="34" charset="0"/>
                <a:cs typeface="Times New Roman" panose="02020603050405020304" pitchFamily="18" charset="0"/>
              </a:rPr>
              <a:t>: </a:t>
            </a:r>
            <a:r>
              <a:rPr lang="en-GB" sz="2400" dirty="0" err="1">
                <a:latin typeface="Rockwell" panose="02060603020205020403" pitchFamily="18" charset="0"/>
                <a:ea typeface="Calibri" panose="020F0502020204030204" pitchFamily="34" charset="0"/>
                <a:cs typeface="Times New Roman" panose="02020603050405020304" pitchFamily="18" charset="0"/>
              </a:rPr>
              <a:t>Yossl</a:t>
            </a:r>
            <a:r>
              <a:rPr lang="en-GB" sz="2400" dirty="0">
                <a:latin typeface="Rockwell" panose="02060603020205020403" pitchFamily="18" charset="0"/>
                <a:ea typeface="Calibri" panose="020F0502020204030204" pitchFamily="34" charset="0"/>
                <a:cs typeface="Times New Roman" panose="02020603050405020304" pitchFamily="18" charset="0"/>
              </a:rPr>
              <a:t> always talks about religion to people whom he meets in the course of his work as a carer in a non-denominational care home. In particular he tells Jewish residents that they should lay tefillin and pray three times a day. Elderly inmates complain. Does </a:t>
            </a:r>
            <a:r>
              <a:rPr lang="en-GB" sz="2400" dirty="0" err="1">
                <a:latin typeface="Rockwell" panose="02060603020205020403" pitchFamily="18" charset="0"/>
                <a:ea typeface="Calibri" panose="020F0502020204030204" pitchFamily="34" charset="0"/>
                <a:cs typeface="Times New Roman" panose="02020603050405020304" pitchFamily="18" charset="0"/>
              </a:rPr>
              <a:t>Yossl</a:t>
            </a:r>
            <a:r>
              <a:rPr lang="en-GB" sz="2400" dirty="0">
                <a:latin typeface="Rockwell" panose="02060603020205020403" pitchFamily="18" charset="0"/>
                <a:ea typeface="Calibri" panose="020F0502020204030204" pitchFamily="34" charset="0"/>
                <a:cs typeface="Times New Roman" panose="02020603050405020304" pitchFamily="18" charset="0"/>
              </a:rPr>
              <a:t> have ECHR rights?</a:t>
            </a:r>
          </a:p>
        </p:txBody>
      </p:sp>
    </p:spTree>
    <p:extLst>
      <p:ext uri="{BB962C8B-B14F-4D97-AF65-F5344CB8AC3E}">
        <p14:creationId xmlns:p14="http://schemas.microsoft.com/office/powerpoint/2010/main" val="155186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29FEED-5BF7-42DE-85A8-67207A2A659B}"/>
              </a:ext>
            </a:extLst>
          </p:cNvPr>
          <p:cNvSpPr/>
          <p:nvPr/>
        </p:nvSpPr>
        <p:spPr>
          <a:xfrm>
            <a:off x="1691680" y="1364428"/>
            <a:ext cx="5760640" cy="1655518"/>
          </a:xfrm>
          <a:prstGeom prst="rect">
            <a:avLst/>
          </a:prstGeom>
        </p:spPr>
        <p:txBody>
          <a:bodyPr wrap="square">
            <a:spAutoFit/>
          </a:bodyPr>
          <a:lstStyle/>
          <a:p>
            <a:pPr>
              <a:lnSpc>
                <a:spcPct val="107000"/>
              </a:lnSpc>
              <a:spcAft>
                <a:spcPts val="800"/>
              </a:spcAft>
            </a:pPr>
            <a:r>
              <a:rPr lang="en-GB" sz="2400" dirty="0">
                <a:latin typeface="Rockwell" panose="02060603020205020403" pitchFamily="18" charset="0"/>
                <a:ea typeface="Calibri" panose="020F0502020204030204" pitchFamily="34" charset="0"/>
                <a:cs typeface="Times New Roman" panose="02020603050405020304" pitchFamily="18" charset="0"/>
              </a:rPr>
              <a:t>Moral codes: An orthodox nursery school finds that one of their Jewish teachers is co habiting with another Jew. Can they dismiss her?</a:t>
            </a:r>
          </a:p>
        </p:txBody>
      </p:sp>
    </p:spTree>
    <p:extLst>
      <p:ext uri="{BB962C8B-B14F-4D97-AF65-F5344CB8AC3E}">
        <p14:creationId xmlns:p14="http://schemas.microsoft.com/office/powerpoint/2010/main" val="1779681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E6CE09-85EB-403B-9354-23033F39AC52}"/>
              </a:ext>
            </a:extLst>
          </p:cNvPr>
          <p:cNvSpPr/>
          <p:nvPr/>
        </p:nvSpPr>
        <p:spPr>
          <a:xfrm>
            <a:off x="2286000" y="2206069"/>
            <a:ext cx="4572000" cy="2831673"/>
          </a:xfrm>
          <a:prstGeom prst="rect">
            <a:avLst/>
          </a:prstGeom>
        </p:spPr>
        <p:txBody>
          <a:bodyPr>
            <a:spAutoFit/>
          </a:bodyPr>
          <a:lstStyle/>
          <a:p>
            <a:pPr>
              <a:lnSpc>
                <a:spcPct val="107000"/>
              </a:lnSpc>
              <a:spcAft>
                <a:spcPts val="800"/>
              </a:spcAft>
            </a:pPr>
            <a:r>
              <a:rPr lang="en-GB" sz="2400" dirty="0">
                <a:latin typeface="Rockwell" panose="02060603020205020403" pitchFamily="18" charset="0"/>
                <a:ea typeface="Calibri" panose="020F0502020204030204" pitchFamily="34" charset="0"/>
                <a:cs typeface="Times New Roman" panose="02020603050405020304" pitchFamily="18" charset="0"/>
              </a:rPr>
              <a:t>Religious dress: Eli wants to wear a kippah and </a:t>
            </a:r>
            <a:r>
              <a:rPr lang="en-GB" sz="2400" dirty="0" err="1">
                <a:latin typeface="Rockwell" panose="02060603020205020403" pitchFamily="18" charset="0"/>
                <a:ea typeface="Calibri" panose="020F0502020204030204" pitchFamily="34" charset="0"/>
                <a:cs typeface="Times New Roman" panose="02020603050405020304" pitchFamily="18" charset="0"/>
              </a:rPr>
              <a:t>tzizis</a:t>
            </a:r>
            <a:r>
              <a:rPr lang="en-GB" sz="2400" dirty="0">
                <a:latin typeface="Rockwell" panose="02060603020205020403" pitchFamily="18" charset="0"/>
                <a:ea typeface="Calibri" panose="020F0502020204030204" pitchFamily="34" charset="0"/>
                <a:cs typeface="Times New Roman" panose="02020603050405020304" pitchFamily="18" charset="0"/>
              </a:rPr>
              <a:t> in the betting shop where he works; the employers say it does not fit in with their image. Does Eli have ECHR</a:t>
            </a:r>
            <a:r>
              <a:rPr lang="en-GB" sz="2400">
                <a:latin typeface="Rockwell" panose="02060603020205020403" pitchFamily="18" charset="0"/>
                <a:ea typeface="Calibri" panose="020F0502020204030204" pitchFamily="34" charset="0"/>
                <a:cs typeface="Times New Roman" panose="02020603050405020304" pitchFamily="18" charset="0"/>
              </a:rPr>
              <a:t>/ rights in discrimination law?</a:t>
            </a:r>
            <a:endParaRPr lang="en-GB" sz="2400" dirty="0">
              <a:latin typeface="Rockwell" panose="020606030202050204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0612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0A3C52-6ADD-440C-BCEF-C1F442D3BA05}"/>
              </a:ext>
            </a:extLst>
          </p:cNvPr>
          <p:cNvSpPr/>
          <p:nvPr/>
        </p:nvSpPr>
        <p:spPr>
          <a:xfrm>
            <a:off x="2286000" y="2008483"/>
            <a:ext cx="4572000" cy="2831673"/>
          </a:xfrm>
          <a:prstGeom prst="rect">
            <a:avLst/>
          </a:prstGeom>
        </p:spPr>
        <p:txBody>
          <a:bodyPr>
            <a:spAutoFit/>
          </a:bodyPr>
          <a:lstStyle/>
          <a:p>
            <a:pPr algn="just">
              <a:lnSpc>
                <a:spcPct val="107000"/>
              </a:lnSpc>
              <a:spcAft>
                <a:spcPts val="800"/>
              </a:spcAft>
            </a:pPr>
            <a:r>
              <a:rPr lang="en-GB" sz="2400" dirty="0">
                <a:latin typeface="Rockwell" panose="02060603020205020403" pitchFamily="18" charset="0"/>
                <a:ea typeface="Calibri" panose="020F0502020204030204" pitchFamily="34" charset="0"/>
                <a:cs typeface="Times New Roman" panose="02020603050405020304" pitchFamily="18" charset="0"/>
              </a:rPr>
              <a:t>Burial prioritisation; Mrs Christian the Coroner says she cannot give priority to Jews and Muslim for their obscure burial practices; it must be first come first served. Is there any redress for orthodox Jews?</a:t>
            </a:r>
            <a:endParaRPr lang="en-GB" sz="2400" dirty="0">
              <a:effectLst/>
              <a:latin typeface="Rockwell" panose="020606030202050204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293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7602081"/>
          </a:xfrm>
          <a:prstGeom prst="rect">
            <a:avLst/>
          </a:prstGeom>
          <a:noFill/>
        </p:spPr>
        <p:txBody>
          <a:bodyPr wrap="square" rtlCol="0">
            <a:spAutoFit/>
          </a:bodyPr>
          <a:lstStyle/>
          <a:p>
            <a:pPr lvl="0"/>
            <a:endParaRPr lang="en-US" sz="1800" dirty="0">
              <a:solidFill>
                <a:srgbClr val="000000"/>
              </a:solidFill>
              <a:latin typeface="Rockwell"/>
              <a:cs typeface="Rockwell"/>
            </a:endParaRPr>
          </a:p>
          <a:p>
            <a:pPr lvl="0"/>
            <a:endParaRPr lang="en-US" sz="2000" dirty="0">
              <a:solidFill>
                <a:srgbClr val="000000"/>
              </a:solidFill>
              <a:latin typeface="Rockwell"/>
              <a:cs typeface="Rockwell"/>
            </a:endParaRPr>
          </a:p>
          <a:p>
            <a:pPr marL="0" lvl="1"/>
            <a:r>
              <a:rPr lang="en-GB" sz="2200" b="1" dirty="0">
                <a:solidFill>
                  <a:srgbClr val="000000"/>
                </a:solidFill>
                <a:latin typeface="Rockwell"/>
                <a:cs typeface="Rockwell"/>
              </a:rPr>
              <a:t>The JFS case </a:t>
            </a:r>
            <a:r>
              <a:rPr lang="en-GB" sz="2200" dirty="0">
                <a:solidFill>
                  <a:srgbClr val="000000"/>
                </a:solidFill>
                <a:latin typeface="Rockwell"/>
                <a:cs typeface="Rockwell"/>
              </a:rPr>
              <a:t>2009, Supreme Court</a:t>
            </a:r>
          </a:p>
          <a:p>
            <a:pPr lvl="2"/>
            <a:endParaRPr lang="en-US" sz="2200" dirty="0">
              <a:solidFill>
                <a:srgbClr val="000000"/>
              </a:solidFill>
              <a:latin typeface="Rockwell"/>
              <a:cs typeface="Rockwell"/>
            </a:endParaRPr>
          </a:p>
          <a:p>
            <a:pPr marL="1200150" lvl="2" indent="-285750" algn="just">
              <a:buFont typeface="Arial"/>
              <a:buChar char="•"/>
            </a:pPr>
            <a:r>
              <a:rPr lang="en-US" sz="2400" dirty="0">
                <a:solidFill>
                  <a:srgbClr val="000000"/>
                </a:solidFill>
                <a:latin typeface="Rockwell"/>
                <a:cs typeface="Rockwell"/>
              </a:rPr>
              <a:t>Oversubscribed Orthodox Jewish school’s admission policy found to be directly discriminatory on grounds of race (majority of 5-4)</a:t>
            </a:r>
          </a:p>
          <a:p>
            <a:pPr lvl="1" algn="just"/>
            <a:endParaRPr lang="en-US" sz="2400" dirty="0">
              <a:solidFill>
                <a:srgbClr val="000000"/>
              </a:solidFill>
              <a:latin typeface="Rockwell"/>
              <a:cs typeface="Rockwell"/>
            </a:endParaRPr>
          </a:p>
          <a:p>
            <a:pPr marL="1200150" lvl="2" indent="-285750" algn="just">
              <a:buFont typeface="Arial"/>
              <a:buChar char="•"/>
            </a:pPr>
            <a:r>
              <a:rPr lang="en-US" sz="2400" dirty="0">
                <a:solidFill>
                  <a:srgbClr val="000000"/>
                </a:solidFill>
                <a:latin typeface="Rockwell"/>
                <a:cs typeface="Rockwell"/>
              </a:rPr>
              <a:t>Claimant was a child whose mother had converted to Judaism through non-Orthodox synagogue</a:t>
            </a:r>
          </a:p>
          <a:p>
            <a:pPr marL="742950" lvl="1" indent="-285750">
              <a:buFont typeface="Arial"/>
              <a:buChar char="•"/>
            </a:pPr>
            <a:endParaRPr lang="en-US" sz="2400" dirty="0">
              <a:solidFill>
                <a:srgbClr val="000000"/>
              </a:solidFill>
              <a:latin typeface="Rockwell"/>
              <a:cs typeface="Rockwell"/>
            </a:endParaRPr>
          </a:p>
          <a:p>
            <a:pPr marL="1200150" lvl="2" indent="-285750">
              <a:buFont typeface="Arial"/>
              <a:buChar char="•"/>
            </a:pPr>
            <a:r>
              <a:rPr lang="en-US" sz="2400" dirty="0">
                <a:solidFill>
                  <a:srgbClr val="000000"/>
                </a:solidFill>
                <a:latin typeface="Rockwell"/>
                <a:cs typeface="Rockwell"/>
              </a:rPr>
              <a:t>Possibly the high watermark of the UK courts interfering in a religious community’s education provision</a:t>
            </a:r>
          </a:p>
          <a:p>
            <a:pPr marL="0" lvl="1"/>
            <a:endParaRPr lang="en-GB" sz="2200" dirty="0">
              <a:solidFill>
                <a:srgbClr val="000000"/>
              </a:solidFill>
              <a:latin typeface="Rockwell"/>
              <a:cs typeface="Rockwell"/>
            </a:endParaRPr>
          </a:p>
          <a:p>
            <a:pPr marL="0" lvl="1"/>
            <a:endParaRPr lang="en-GB" sz="2200" dirty="0">
              <a:solidFill>
                <a:srgbClr val="000000"/>
              </a:solidFill>
              <a:latin typeface="Rockwell"/>
              <a:cs typeface="Rockwell"/>
            </a:endParaRPr>
          </a:p>
          <a:p>
            <a:endParaRPr lang="en-US" sz="2000" i="1" dirty="0">
              <a:latin typeface="Rockwell"/>
              <a:cs typeface="Rockwell"/>
            </a:endParaRPr>
          </a:p>
          <a:p>
            <a:pPr marL="285750" lvl="0" indent="-285750">
              <a:buFont typeface="Arial"/>
              <a:buChar char="•"/>
            </a:pPr>
            <a:endParaRPr lang="en-US" sz="1800" dirty="0">
              <a:solidFill>
                <a:srgbClr val="000000"/>
              </a:solidFill>
              <a:latin typeface="Rockwell"/>
              <a:cs typeface="Rockwell"/>
            </a:endParaRPr>
          </a:p>
          <a:p>
            <a:endParaRPr lang="en-US" sz="1800" b="1" dirty="0">
              <a:latin typeface="Rockwell"/>
              <a:cs typeface="Rockwell"/>
            </a:endParaRPr>
          </a:p>
          <a:p>
            <a:endParaRPr lang="en-US" b="1" dirty="0">
              <a:latin typeface="Rockwell"/>
              <a:cs typeface="Rockwell"/>
            </a:endParaRPr>
          </a:p>
        </p:txBody>
      </p:sp>
      <p:graphicFrame>
        <p:nvGraphicFramePr>
          <p:cNvPr id="7" name="Table 6"/>
          <p:cNvGraphicFramePr>
            <a:graphicFrameLocks noGrp="1"/>
          </p:cNvGraphicFramePr>
          <p:nvPr>
            <p:extLst>
              <p:ext uri="{D42A27DB-BD31-4B8C-83A1-F6EECF244321}">
                <p14:modId xmlns:p14="http://schemas.microsoft.com/office/powerpoint/2010/main" val="854191171"/>
              </p:ext>
            </p:extLst>
          </p:nvPr>
        </p:nvGraphicFramePr>
        <p:xfrm>
          <a:off x="5940152" y="332656"/>
          <a:ext cx="2687960" cy="692696"/>
        </p:xfrm>
        <a:graphic>
          <a:graphicData uri="http://schemas.openxmlformats.org/drawingml/2006/table">
            <a:tbl>
              <a:tblPr firstRow="1" bandRow="1">
                <a:tableStyleId>{5C22544A-7EE6-4342-B048-85BDC9FD1C3A}</a:tableStyleId>
              </a:tblPr>
              <a:tblGrid>
                <a:gridCol w="2687960">
                  <a:extLst>
                    <a:ext uri="{9D8B030D-6E8A-4147-A177-3AD203B41FA5}">
                      <a16:colId xmlns:a16="http://schemas.microsoft.com/office/drawing/2014/main" val="20000"/>
                    </a:ext>
                  </a:extLst>
                </a:gridCol>
              </a:tblGrid>
              <a:tr h="692696">
                <a:tc>
                  <a:txBody>
                    <a:bodyPr/>
                    <a:lstStyle/>
                    <a:p>
                      <a:pPr algn="l"/>
                      <a:endParaRPr lang="en-US" b="0" dirty="0">
                        <a:solidFill>
                          <a:srgbClr val="000000"/>
                        </a:solidFill>
                      </a:endParaRPr>
                    </a:p>
                  </a:txBody>
                  <a:tcPr>
                    <a:solidFill>
                      <a:srgbClr val="A7EA5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92728915"/>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CBE27DB9E29244B4F84600A0F001DE" ma:contentTypeVersion="9" ma:contentTypeDescription="Create a new document." ma:contentTypeScope="" ma:versionID="48eccae6a288aee29b5c2eea95363ef9">
  <xsd:schema xmlns:xsd="http://www.w3.org/2001/XMLSchema" xmlns:xs="http://www.w3.org/2001/XMLSchema" xmlns:p="http://schemas.microsoft.com/office/2006/metadata/properties" xmlns:ns3="cf0dfbcc-b360-4cf7-9bf5-370ba522dbe9" xmlns:ns4="83c9eb58-c16a-4eef-9abf-4aeec758fe01" targetNamespace="http://schemas.microsoft.com/office/2006/metadata/properties" ma:root="true" ma:fieldsID="925a5ee16a7523cb13fbd097546e603e" ns3:_="" ns4:_="">
    <xsd:import namespace="cf0dfbcc-b360-4cf7-9bf5-370ba522dbe9"/>
    <xsd:import namespace="83c9eb58-c16a-4eef-9abf-4aeec758fe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0dfbcc-b360-4cf7-9bf5-370ba522db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c9eb58-c16a-4eef-9abf-4aeec758fe0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CB8B11-6218-48FB-B0C1-5A9F733FE428}">
  <ds:schemaRefs>
    <ds:schemaRef ds:uri="http://schemas.microsoft.com/sharepoint/v3/contenttype/forms"/>
  </ds:schemaRefs>
</ds:datastoreItem>
</file>

<file path=customXml/itemProps2.xml><?xml version="1.0" encoding="utf-8"?>
<ds:datastoreItem xmlns:ds="http://schemas.openxmlformats.org/officeDocument/2006/customXml" ds:itemID="{608F2F10-23A6-4E2A-B8AB-655F0C7D87CD}">
  <ds:schemaRefs>
    <ds:schemaRef ds:uri="http://schemas.microsoft.com/office/infopath/2007/PartnerControls"/>
    <ds:schemaRef ds:uri="http://schemas.openxmlformats.org/package/2006/metadata/core-properties"/>
    <ds:schemaRef ds:uri="http://purl.org/dc/terms/"/>
    <ds:schemaRef ds:uri="http://www.w3.org/XML/1998/namespace"/>
    <ds:schemaRef ds:uri="83c9eb58-c16a-4eef-9abf-4aeec758fe01"/>
    <ds:schemaRef ds:uri="http://schemas.microsoft.com/office/2006/documentManagement/types"/>
    <ds:schemaRef ds:uri="http://purl.org/dc/elements/1.1/"/>
    <ds:schemaRef ds:uri="cf0dfbcc-b360-4cf7-9bf5-370ba522dbe9"/>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053BE5EF-045C-4C0E-AF38-C279EF9D92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0dfbcc-b360-4cf7-9bf5-370ba522dbe9"/>
    <ds:schemaRef ds:uri="83c9eb58-c16a-4eef-9abf-4aeec758fe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37215</TotalTime>
  <Words>1075</Words>
  <Application>Microsoft Office PowerPoint</Application>
  <PresentationFormat>On-screen Show (4:3)</PresentationFormat>
  <Paragraphs>126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Arial</vt:lpstr>
      <vt:lpstr>Calibri</vt:lpstr>
      <vt:lpstr>Calibri Light</vt:lpstr>
      <vt:lpstr>Rockwell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The Muslim headscarf </vt:lpstr>
      <vt:lpstr>PowerPoint Presentation</vt:lpstr>
    </vt:vector>
  </TitlesOfParts>
  <Company>Jason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Davis</dc:creator>
  <cp:lastModifiedBy>John Bowers</cp:lastModifiedBy>
  <cp:revision>344</cp:revision>
  <cp:lastPrinted>2019-11-26T06:52:10Z</cp:lastPrinted>
  <dcterms:created xsi:type="dcterms:W3CDTF">2010-07-14T10:16:22Z</dcterms:created>
  <dcterms:modified xsi:type="dcterms:W3CDTF">2019-12-17T11:13:44Z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0x0101008FCBE27DB9E29244B4F84600A0F001DE</vt:lpwstr>
  </property>
</Properties>
</file>