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62" r:id="rId2"/>
    <p:sldId id="312" r:id="rId3"/>
    <p:sldId id="301" r:id="rId4"/>
    <p:sldId id="317" r:id="rId5"/>
    <p:sldId id="304" r:id="rId6"/>
    <p:sldId id="309" r:id="rId7"/>
    <p:sldId id="314" r:id="rId8"/>
    <p:sldId id="271" r:id="rId9"/>
    <p:sldId id="279" r:id="rId10"/>
    <p:sldId id="281" r:id="rId11"/>
    <p:sldId id="282" r:id="rId12"/>
    <p:sldId id="298" r:id="rId13"/>
    <p:sldId id="297" r:id="rId14"/>
    <p:sldId id="313" r:id="rId15"/>
    <p:sldId id="299" r:id="rId16"/>
    <p:sldId id="315" r:id="rId17"/>
    <p:sldId id="311" r:id="rId18"/>
  </p:sldIdLst>
  <p:sldSz cx="9144000" cy="5143500" type="screen16x9"/>
  <p:notesSz cx="7086600" cy="93726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FFC000"/>
    <a:srgbClr val="FFB847"/>
    <a:srgbClr val="FF7C2C"/>
    <a:srgbClr val="04B1AB"/>
    <a:srgbClr val="FDCD72"/>
    <a:srgbClr val="29266B"/>
    <a:srgbClr val="C5F5F7"/>
    <a:srgbClr val="A7E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2" autoAdjust="0"/>
    <p:restoredTop sz="94694"/>
  </p:normalViewPr>
  <p:slideViewPr>
    <p:cSldViewPr snapToGrid="0">
      <p:cViewPr varScale="1">
        <p:scale>
          <a:sx n="156" d="100"/>
          <a:sy n="156" d="100"/>
        </p:scale>
        <p:origin x="12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1502" cy="470551"/>
          </a:xfrm>
          <a:prstGeom prst="rect">
            <a:avLst/>
          </a:prstGeom>
        </p:spPr>
        <p:txBody>
          <a:bodyPr vert="horz" lIns="92290" tIns="46145" rIns="92290" bIns="4614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3494" y="0"/>
            <a:ext cx="3071502" cy="470551"/>
          </a:xfrm>
          <a:prstGeom prst="rect">
            <a:avLst/>
          </a:prstGeom>
        </p:spPr>
        <p:txBody>
          <a:bodyPr vert="horz" lIns="92290" tIns="46145" rIns="92290" bIns="46145" rtlCol="0"/>
          <a:lstStyle>
            <a:lvl1pPr algn="r">
              <a:defRPr sz="1200"/>
            </a:lvl1pPr>
          </a:lstStyle>
          <a:p>
            <a:fld id="{6D559F23-6F2B-F14F-86AE-384887F7BD5C}" type="datetimeFigureOut">
              <a:rPr lang="en-US" smtClean="0"/>
              <a:t>5/28/25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1838" y="1171575"/>
            <a:ext cx="5622925" cy="3162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0" tIns="46145" rIns="92290" bIns="4614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302" y="4510244"/>
            <a:ext cx="5667996" cy="3690781"/>
          </a:xfrm>
          <a:prstGeom prst="rect">
            <a:avLst/>
          </a:prstGeom>
        </p:spPr>
        <p:txBody>
          <a:bodyPr vert="horz" lIns="92290" tIns="46145" rIns="92290" bIns="4614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050"/>
            <a:ext cx="3071502" cy="470551"/>
          </a:xfrm>
          <a:prstGeom prst="rect">
            <a:avLst/>
          </a:prstGeom>
        </p:spPr>
        <p:txBody>
          <a:bodyPr vert="horz" lIns="92290" tIns="46145" rIns="92290" bIns="4614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3494" y="8902050"/>
            <a:ext cx="3071502" cy="470551"/>
          </a:xfrm>
          <a:prstGeom prst="rect">
            <a:avLst/>
          </a:prstGeom>
        </p:spPr>
        <p:txBody>
          <a:bodyPr vert="horz" lIns="92290" tIns="46145" rIns="92290" bIns="46145" rtlCol="0" anchor="b"/>
          <a:lstStyle>
            <a:lvl1pPr algn="r">
              <a:defRPr sz="1200"/>
            </a:lvl1pPr>
          </a:lstStyle>
          <a:p>
            <a:fld id="{C02D260D-4DB6-C948-BE97-CE5B66247A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6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lma.com/events/store-brands-month/promotional-ideas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D260D-4DB6-C948-BE97-CE5B66247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65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D260D-4DB6-C948-BE97-CE5B66247A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31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A732CC-D3D9-EA41-A18E-1E89B0E39C2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58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  <a:hlinkClick r:id="rId3"/>
              </a:rPr>
              <a:t>https://plma.com/events/store-brands-month/promotional-ideas</a:t>
            </a:r>
            <a:endParaRPr lang="en-US" sz="1200" b="1" dirty="0">
              <a:solidFill>
                <a:srgbClr val="FF7C2C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D260D-4DB6-C948-BE97-CE5B66247A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79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78000">
              <a:schemeClr val="accent1">
                <a:lumMod val="5000"/>
                <a:lumOff val="95000"/>
              </a:schemeClr>
            </a:gs>
            <a:gs pos="0">
              <a:srgbClr val="A7E7E6">
                <a:alpha val="58777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09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248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3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06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38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094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74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748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52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151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09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0">
              <a:srgbClr val="A7E7E6">
                <a:alpha val="54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0E92E-01E1-8F47-B4FA-BB75D00DF77B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16EEF-6744-9849-9F00-F1A251D8041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39DF85-C708-EA77-B150-015FC2F680E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-62246" y="4588866"/>
            <a:ext cx="9206246" cy="56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lma.com/events/store-brands-month" TargetMode="External"/><Relationship Id="rId2" Type="http://schemas.openxmlformats.org/officeDocument/2006/relationships/hyperlink" Target="https://plma.com/exclusive-market-data-plma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lma.com/events/store-brands-month/resources-members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lma.com/events/store-brands-month/retailer-toolki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lma.com/events/store-brands-month/social-media" TargetMode="External"/><Relationship Id="rId4" Type="http://schemas.openxmlformats.org/officeDocument/2006/relationships/hyperlink" Target="https://plma.com/events/store-brands-month/faq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plma.com/store-brands-month/retailer/logosgraphi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FBA9013-F885-4FFD-FC87-40A6054267A1}"/>
              </a:ext>
            </a:extLst>
          </p:cNvPr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F042C48-5BE9-0459-813E-DD24E1500E56}"/>
              </a:ext>
            </a:extLst>
          </p:cNvPr>
          <p:cNvSpPr/>
          <p:nvPr/>
        </p:nvSpPr>
        <p:spPr>
          <a:xfrm>
            <a:off x="2485997" y="766179"/>
            <a:ext cx="4172006" cy="2809841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A262EF-E733-33D7-C14C-66992C33CE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713946" y="911603"/>
            <a:ext cx="3797749" cy="2502663"/>
          </a:xfrm>
          <a:prstGeom prst="rect">
            <a:avLst/>
          </a:prstGeom>
          <a:effectLst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5F1CBF-D0A7-E102-C080-0C8724C8BF7A}"/>
              </a:ext>
            </a:extLst>
          </p:cNvPr>
          <p:cNvSpPr txBox="1"/>
          <p:nvPr/>
        </p:nvSpPr>
        <p:spPr>
          <a:xfrm>
            <a:off x="0" y="387052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u="none" strike="noStrike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January 2026</a:t>
            </a:r>
            <a:endParaRPr lang="en-US" sz="3500" b="1" dirty="0">
              <a:solidFill>
                <a:srgbClr val="002060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54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A270ED-036A-F017-C3F7-989E29A14F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28819" y="-51514"/>
            <a:ext cx="8076497" cy="4642832"/>
          </a:xfrm>
          <a:prstGeom prst="rect">
            <a:avLst/>
          </a:prstGeom>
          <a:noFill/>
          <a:ln w="12700">
            <a:noFill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2B0F9A-4036-B99C-7E95-BB80E05673A0}"/>
              </a:ext>
            </a:extLst>
          </p:cNvPr>
          <p:cNvSpPr txBox="1"/>
          <p:nvPr/>
        </p:nvSpPr>
        <p:spPr>
          <a:xfrm>
            <a:off x="122300" y="951227"/>
            <a:ext cx="1957535" cy="3270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2F559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Use the Store Brands Month Logo on Shelf as Point of Sale to Highlight:</a:t>
            </a:r>
          </a:p>
          <a:p>
            <a:endParaRPr lang="en-US" sz="1100" dirty="0">
              <a:latin typeface="Helvetica" pitchFamily="2" charset="0"/>
            </a:endParaRPr>
          </a:p>
          <a:p>
            <a:pPr marL="171450" indent="-100584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2F5597"/>
                </a:solidFill>
                <a:latin typeface="Helvetica" pitchFamily="2" charset="0"/>
              </a:rPr>
              <a:t>Assortment of private label SKUs across multiple categories</a:t>
            </a:r>
          </a:p>
          <a:p>
            <a:pPr marL="171450" indent="-100584"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100" dirty="0">
              <a:solidFill>
                <a:srgbClr val="2F5597"/>
              </a:solidFill>
              <a:latin typeface="Helvetica" pitchFamily="2" charset="0"/>
            </a:endParaRPr>
          </a:p>
          <a:p>
            <a:pPr marL="171450" indent="-100584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2F5597"/>
                </a:solidFill>
                <a:latin typeface="Helvetica" pitchFamily="2" charset="0"/>
              </a:rPr>
              <a:t>The premium tier</a:t>
            </a:r>
            <a:br>
              <a:rPr lang="en-US" sz="1100" dirty="0">
                <a:solidFill>
                  <a:srgbClr val="2F5597"/>
                </a:solidFill>
                <a:latin typeface="Helvetica" pitchFamily="2" charset="0"/>
              </a:rPr>
            </a:br>
            <a:r>
              <a:rPr lang="en-US" sz="1100" dirty="0">
                <a:solidFill>
                  <a:srgbClr val="2F5597"/>
                </a:solidFill>
                <a:latin typeface="Helvetica" pitchFamily="2" charset="0"/>
              </a:rPr>
              <a:t>SKUs that shows  commitment to quality</a:t>
            </a:r>
          </a:p>
          <a:p>
            <a:endParaRPr lang="en-US" sz="105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59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27BDD0-378A-0533-6D08-452A95DF50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559817" y="0"/>
            <a:ext cx="8246429" cy="46085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2330F2-9461-187E-AF95-E5AAB15C4DF2}"/>
              </a:ext>
            </a:extLst>
          </p:cNvPr>
          <p:cNvSpPr txBox="1"/>
          <p:nvPr/>
        </p:nvSpPr>
        <p:spPr>
          <a:xfrm>
            <a:off x="6276321" y="1988458"/>
            <a:ext cx="2041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Did you know that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retail-owned brands account for 1 out of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every 4 products sold</a:t>
            </a:r>
            <a:b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in the United States? </a:t>
            </a:r>
          </a:p>
          <a:p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Your store brand stands 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for quality everyday.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0A4467-FE01-8A34-D2F0-EADA7235137D}"/>
              </a:ext>
            </a:extLst>
          </p:cNvPr>
          <p:cNvSpPr txBox="1"/>
          <p:nvPr/>
        </p:nvSpPr>
        <p:spPr>
          <a:xfrm>
            <a:off x="263072" y="972231"/>
            <a:ext cx="226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Use Store Brands Month to educate shoppers on the impact store brands have in your market and the industry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F9A62B-2578-9A74-93F8-CA77653B0B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88197" y="712381"/>
            <a:ext cx="1815173" cy="119617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94388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>
            <a:extLst>
              <a:ext uri="{FF2B5EF4-FFF2-40B4-BE49-F238E27FC236}">
                <a16:creationId xmlns:a16="http://schemas.microsoft.com/office/drawing/2014/main" id="{203F68CB-B511-96D4-DAEA-5A04874AD088}"/>
              </a:ext>
            </a:extLst>
          </p:cNvPr>
          <p:cNvSpPr/>
          <p:nvPr/>
        </p:nvSpPr>
        <p:spPr>
          <a:xfrm rot="5400000">
            <a:off x="3619003" y="-2419598"/>
            <a:ext cx="1989118" cy="9773393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8F6BC-F028-922D-F335-B36BAD150207}"/>
              </a:ext>
            </a:extLst>
          </p:cNvPr>
          <p:cNvSpPr txBox="1"/>
          <p:nvPr/>
        </p:nvSpPr>
        <p:spPr>
          <a:xfrm>
            <a:off x="641268" y="1794527"/>
            <a:ext cx="7754586" cy="1279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40"/>
              </a:lnSpc>
            </a:pPr>
            <a:r>
              <a:rPr lang="en-US" sz="40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Remember Retailers :</a:t>
            </a:r>
            <a:endParaRPr lang="en-US" sz="4000" b="1" u="none" strike="noStrike" dirty="0">
              <a:solidFill>
                <a:srgbClr val="FF7C2C"/>
              </a:solidFill>
              <a:effectLst/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algn="ctr"/>
            <a:r>
              <a:rPr lang="en-US" sz="24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</a:t>
            </a:r>
            <a:r>
              <a:rPr lang="en-US" sz="2400" b="1" u="none" strike="noStrike" dirty="0">
                <a:solidFill>
                  <a:srgbClr val="002060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orecast And Communicate </a:t>
            </a:r>
            <a:r>
              <a:rPr lang="en-US" sz="24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Y</a:t>
            </a:r>
            <a:r>
              <a:rPr lang="en-US" sz="2400" b="1" u="none" strike="noStrike" dirty="0">
                <a:solidFill>
                  <a:srgbClr val="002060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our Plans By Category/Item To Your Suppliers and Brokers</a:t>
            </a:r>
          </a:p>
        </p:txBody>
      </p:sp>
    </p:spTree>
    <p:extLst>
      <p:ext uri="{BB962C8B-B14F-4D97-AF65-F5344CB8AC3E}">
        <p14:creationId xmlns:p14="http://schemas.microsoft.com/office/powerpoint/2010/main" val="13558981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FBA9013-F885-4FFD-FC87-40A6054267A1}"/>
              </a:ext>
            </a:extLst>
          </p:cNvPr>
          <p:cNvSpPr/>
          <p:nvPr/>
        </p:nvSpPr>
        <p:spPr>
          <a:xfrm>
            <a:off x="0" y="7364"/>
            <a:ext cx="9144000" cy="51435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0FAD1-11A2-1A7D-BCFA-6A86821CC6C2}"/>
              </a:ext>
            </a:extLst>
          </p:cNvPr>
          <p:cNvSpPr txBox="1"/>
          <p:nvPr/>
        </p:nvSpPr>
        <p:spPr>
          <a:xfrm>
            <a:off x="4572000" y="1678103"/>
            <a:ext cx="400362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How to Reach Consumers During January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9ABBA5C-9286-F8ED-3B8D-F0F0A9C90BE0}"/>
              </a:ext>
            </a:extLst>
          </p:cNvPr>
          <p:cNvGrpSpPr/>
          <p:nvPr/>
        </p:nvGrpSpPr>
        <p:grpSpPr>
          <a:xfrm>
            <a:off x="647202" y="1270659"/>
            <a:ext cx="3675413" cy="2612573"/>
            <a:chOff x="647202" y="1270659"/>
            <a:chExt cx="3675413" cy="2612573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AD81238-0F78-FBF6-B10C-32CE114B6CF4}"/>
                </a:ext>
              </a:extLst>
            </p:cNvPr>
            <p:cNvSpPr/>
            <p:nvPr/>
          </p:nvSpPr>
          <p:spPr>
            <a:xfrm>
              <a:off x="647202" y="1270659"/>
              <a:ext cx="3675413" cy="2612573"/>
            </a:xfrm>
            <a:prstGeom prst="roundRect">
              <a:avLst>
                <a:gd name="adj" fmla="val 21598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7469351-F7A9-4F81-1BEA-DDD86F544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91642" y="1426906"/>
              <a:ext cx="3460020" cy="228010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082346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1C160-0498-6841-D80B-42A9C4A6A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3">
            <a:extLst>
              <a:ext uri="{FF2B5EF4-FFF2-40B4-BE49-F238E27FC236}">
                <a16:creationId xmlns:a16="http://schemas.microsoft.com/office/drawing/2014/main" id="{1B3AE081-DCDE-2E3D-23B4-86F9D8E363EA}"/>
              </a:ext>
            </a:extLst>
          </p:cNvPr>
          <p:cNvSpPr/>
          <p:nvPr/>
        </p:nvSpPr>
        <p:spPr>
          <a:xfrm rot="5400000">
            <a:off x="275591" y="416629"/>
            <a:ext cx="3177538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3C8882-6876-3501-42F3-068CDAED20AD}"/>
              </a:ext>
            </a:extLst>
          </p:cNvPr>
          <p:cNvSpPr txBox="1"/>
          <p:nvPr/>
        </p:nvSpPr>
        <p:spPr>
          <a:xfrm>
            <a:off x="552846" y="1542324"/>
            <a:ext cx="31758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Storewide Promotional </a:t>
            </a:r>
          </a:p>
          <a:p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Arial Black" panose="020B0604020202020204" pitchFamily="34" charset="0"/>
              </a:rPr>
              <a:t>Ideas</a:t>
            </a: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C98688-974A-975F-2CAF-0CD855CBB511}"/>
              </a:ext>
            </a:extLst>
          </p:cNvPr>
          <p:cNvSpPr txBox="1"/>
          <p:nvPr/>
        </p:nvSpPr>
        <p:spPr>
          <a:xfrm>
            <a:off x="3908938" y="761215"/>
            <a:ext cx="46822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Increased post-holiday cooking exhaustion: one pot meals, grab n’ go, transforming leftovers</a:t>
            </a: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make a clean sweep into the new year:  closets, pantry and home office organization</a:t>
            </a:r>
            <a:endParaRPr lang="en-US" sz="1400" u="none" strike="noStrike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endParaRPr lang="en-US" sz="1400" u="none" strike="noStrike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Healthy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meals: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romote categories targeted to consumers eating healthier in the new year</a:t>
            </a: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New Year - New You: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</a:t>
            </a: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health, wellness and</a:t>
            </a:r>
            <a:b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self care products </a:t>
            </a: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18872">
              <a:buClr>
                <a:srgbClr val="04B1AB"/>
              </a:buClr>
              <a:buSzPct val="96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NFL Playoffs games: Cocktails/mocktails, appetizers and party supplies</a:t>
            </a: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91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E3CECC1F-563C-F97C-D374-DBD23A1A3DFC}"/>
              </a:ext>
            </a:extLst>
          </p:cNvPr>
          <p:cNvSpPr/>
          <p:nvPr/>
        </p:nvSpPr>
        <p:spPr>
          <a:xfrm rot="5400000">
            <a:off x="202366" y="489853"/>
            <a:ext cx="3323987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8F6BC-F028-922D-F335-B36BAD150207}"/>
              </a:ext>
            </a:extLst>
          </p:cNvPr>
          <p:cNvSpPr txBox="1"/>
          <p:nvPr/>
        </p:nvSpPr>
        <p:spPr>
          <a:xfrm>
            <a:off x="448280" y="1150448"/>
            <a:ext cx="3417007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Social Media</a:t>
            </a:r>
            <a:endParaRPr lang="en-US" sz="3000" b="1" dirty="0">
              <a:solidFill>
                <a:schemeClr val="accent1">
                  <a:lumMod val="75000"/>
                </a:schemeClr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marL="274320" indent="-274320">
              <a:buFont typeface="Arial" panose="020B0604020202020204" pitchFamily="34" charset="0"/>
              <a:buChar char="•"/>
            </a:pPr>
            <a:r>
              <a:rPr lang="en-US" sz="25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Instagram</a:t>
            </a:r>
          </a:p>
          <a:p>
            <a:pPr marL="274320" indent="-274320">
              <a:buFont typeface="Arial" panose="020B0604020202020204" pitchFamily="34" charset="0"/>
              <a:buChar char="•"/>
            </a:pPr>
            <a:r>
              <a:rPr lang="en-US" sz="25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Facebook </a:t>
            </a:r>
          </a:p>
          <a:p>
            <a:pPr marL="274320" indent="-274320">
              <a:buFont typeface="Arial" panose="020B0604020202020204" pitchFamily="34" charset="0"/>
              <a:buChar char="•"/>
            </a:pPr>
            <a:r>
              <a:rPr lang="en-US" sz="25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TikTok</a:t>
            </a:r>
          </a:p>
          <a:p>
            <a:pPr marL="274320" indent="-27432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chemeClr val="accent1">
                    <a:lumMod val="75000"/>
                  </a:schemeClr>
                </a:solidFill>
                <a:latin typeface="Arial Black" panose="020B0604020202020204" pitchFamily="34" charset="0"/>
              </a:rPr>
              <a:t>LinkedIn</a:t>
            </a:r>
          </a:p>
          <a:p>
            <a:pPr marL="274320" indent="-274320"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chemeClr val="accent1">
                    <a:lumMod val="75000"/>
                  </a:schemeClr>
                </a:solidFill>
                <a:latin typeface="Arial Black" panose="020B0604020202020204" pitchFamily="34" charset="0"/>
              </a:rPr>
              <a:t>X</a:t>
            </a:r>
            <a:endParaRPr lang="en-US" sz="2500" dirty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>
              <a:buFont typeface="Arial" panose="020B0604020202020204" pitchFamily="34" charset="0"/>
              <a:buChar char="•"/>
            </a:pP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A6DE03-3D45-4B6D-2847-B33AD7BBC13C}"/>
              </a:ext>
            </a:extLst>
          </p:cNvPr>
          <p:cNvSpPr txBox="1"/>
          <p:nvPr/>
        </p:nvSpPr>
        <p:spPr>
          <a:xfrm>
            <a:off x="4067172" y="1334739"/>
            <a:ext cx="414401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Meal planning for $X.XX per day</a:t>
            </a: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stock a cold &amp; flu pantry</a:t>
            </a: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 winter preparedness kit for your car</a:t>
            </a: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285750" indent="-100584">
              <a:lnSpc>
                <a:spcPts val="12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hat’s in your fridge or pantry?</a:t>
            </a:r>
          </a:p>
          <a:p>
            <a:pPr marL="285750" indent="-100584"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EB12D1-CB1F-3377-93A9-D45302B38C2B}"/>
              </a:ext>
            </a:extLst>
          </p:cNvPr>
          <p:cNvSpPr txBox="1"/>
          <p:nvPr/>
        </p:nvSpPr>
        <p:spPr>
          <a:xfrm>
            <a:off x="4258969" y="689039"/>
            <a:ext cx="4785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Utilize Influencers on Instagram, Facebook, TikTok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37F94C-FA95-E0F0-B7B0-0C90BE252F9B}"/>
              </a:ext>
            </a:extLst>
          </p:cNvPr>
          <p:cNvSpPr txBox="1"/>
          <p:nvPr/>
        </p:nvSpPr>
        <p:spPr>
          <a:xfrm>
            <a:off x="4067172" y="3088435"/>
            <a:ext cx="4649190" cy="1002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00584">
              <a:lnSpc>
                <a:spcPts val="14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your company’s efforts to other industry executives</a:t>
            </a:r>
          </a:p>
          <a:p>
            <a:pPr marL="285750" indent="-100584">
              <a:lnSpc>
                <a:spcPts val="14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00584">
              <a:lnSpc>
                <a:spcPts val="1440"/>
              </a:lnSpc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Comment/like/repost to gain greater exposure for</a:t>
            </a:r>
            <a:b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Brands Month</a:t>
            </a:r>
          </a:p>
          <a:p>
            <a:pPr indent="-100584">
              <a:lnSpc>
                <a:spcPts val="1540"/>
              </a:lnSpc>
            </a:pPr>
            <a:endParaRPr 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BC750F-9E67-4D8D-082C-8BF9E5DC2951}"/>
              </a:ext>
            </a:extLst>
          </p:cNvPr>
          <p:cNvSpPr txBox="1"/>
          <p:nvPr/>
        </p:nvSpPr>
        <p:spPr>
          <a:xfrm>
            <a:off x="4258969" y="2749881"/>
            <a:ext cx="47857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Post on </a:t>
            </a:r>
            <a:r>
              <a:rPr lang="en-US" sz="1600" b="1" dirty="0" err="1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Linkedln</a:t>
            </a:r>
            <a:r>
              <a:rPr lang="en-US" sz="16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and X for B2B</a:t>
            </a:r>
          </a:p>
        </p:txBody>
      </p:sp>
    </p:spTree>
    <p:extLst>
      <p:ext uri="{BB962C8B-B14F-4D97-AF65-F5344CB8AC3E}">
        <p14:creationId xmlns:p14="http://schemas.microsoft.com/office/powerpoint/2010/main" val="4104532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DC018-608F-42D7-6C52-E2275C170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161ECB3-6285-08B4-6673-7DF1DD1A38DF}"/>
              </a:ext>
            </a:extLst>
          </p:cNvPr>
          <p:cNvSpPr/>
          <p:nvPr/>
        </p:nvSpPr>
        <p:spPr>
          <a:xfrm>
            <a:off x="0" y="7364"/>
            <a:ext cx="9144000" cy="51435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779969-FA85-3541-59DA-C0779A37A3F9}"/>
              </a:ext>
            </a:extLst>
          </p:cNvPr>
          <p:cNvSpPr txBox="1"/>
          <p:nvPr/>
        </p:nvSpPr>
        <p:spPr>
          <a:xfrm>
            <a:off x="5039761" y="1455739"/>
            <a:ext cx="38786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How Can PLMA</a:t>
            </a:r>
            <a:endParaRPr lang="en-US" sz="4400" b="1" dirty="0">
              <a:solidFill>
                <a:srgbClr val="29266B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US" sz="4400" b="1" dirty="0">
                <a:solidFill>
                  <a:srgbClr val="29266B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H</a:t>
            </a:r>
            <a:r>
              <a:rPr lang="en-US" sz="44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elp?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1FDFC17-03F6-39B0-D770-AD133317FEE0}"/>
              </a:ext>
            </a:extLst>
          </p:cNvPr>
          <p:cNvGrpSpPr/>
          <p:nvPr/>
        </p:nvGrpSpPr>
        <p:grpSpPr>
          <a:xfrm>
            <a:off x="766283" y="1211282"/>
            <a:ext cx="3675413" cy="2612573"/>
            <a:chOff x="647202" y="1270659"/>
            <a:chExt cx="3675413" cy="2612573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6312F210-F3A2-C3BE-EBEF-6C854941E6E0}"/>
                </a:ext>
              </a:extLst>
            </p:cNvPr>
            <p:cNvSpPr/>
            <p:nvPr/>
          </p:nvSpPr>
          <p:spPr>
            <a:xfrm>
              <a:off x="647202" y="1270659"/>
              <a:ext cx="3675413" cy="2612573"/>
            </a:xfrm>
            <a:prstGeom prst="roundRect">
              <a:avLst>
                <a:gd name="adj" fmla="val 21598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C47196-F8F4-2BBE-6126-7C32574888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91642" y="1426906"/>
              <a:ext cx="3460020" cy="228010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185006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53A43-B779-2448-227E-DA339E1F3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429B98EC-9987-C869-FE22-732233F66AE5}"/>
              </a:ext>
            </a:extLst>
          </p:cNvPr>
          <p:cNvSpPr/>
          <p:nvPr/>
        </p:nvSpPr>
        <p:spPr>
          <a:xfrm rot="5400000">
            <a:off x="275591" y="493819"/>
            <a:ext cx="3177538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713637-9C69-4ADF-B693-CB33E8B92F19}"/>
              </a:ext>
            </a:extLst>
          </p:cNvPr>
          <p:cNvSpPr txBox="1"/>
          <p:nvPr/>
        </p:nvSpPr>
        <p:spPr>
          <a:xfrm>
            <a:off x="3970803" y="704410"/>
            <a:ext cx="4687595" cy="331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Store Brands Month Committee drives advocacy and thought leadership across the industry</a:t>
            </a:r>
          </a:p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250" dirty="0" err="1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Unify+</a:t>
            </a:r>
            <a:r>
              <a:rPr lang="en-US" sz="1250" baseline="30000" dirty="0" err="1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TM</a:t>
            </a:r>
            <a:r>
              <a:rPr lang="en-US" sz="1250" baseline="3000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monthly reports deliver actionable category and consumer insights</a:t>
            </a:r>
          </a:p>
          <a:p>
            <a:pPr marL="34290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82880">
              <a:lnSpc>
                <a:spcPts val="1100"/>
              </a:lnSpc>
              <a:buClr>
                <a:srgbClr val="16AFA9"/>
              </a:buClr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National consumer and trade media plus social media visibility to elevate your brand and initiatives</a:t>
            </a:r>
          </a:p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Leverage the Salute to Excellence Award</a:t>
            </a:r>
            <a:r>
              <a:rPr lang="en-US" sz="1250" baseline="3000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to showcase winning</a:t>
            </a:r>
            <a:r>
              <a:rPr lang="en-US" sz="1250" dirty="0">
                <a:solidFill>
                  <a:srgbClr val="2F559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products to consumer during </a:t>
            </a: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Store Brands Month </a:t>
            </a:r>
          </a:p>
          <a:p>
            <a:pPr marL="342900" marR="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160020"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250" dirty="0" err="1">
                <a:solidFill>
                  <a:srgbClr val="2F559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Storebrandsmonth.com</a:t>
            </a:r>
            <a:r>
              <a:rPr lang="en-US" sz="1250" dirty="0">
                <a:solidFill>
                  <a:srgbClr val="2F559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offers ready to use promotional </a:t>
            </a:r>
            <a:r>
              <a:rPr lang="en-US" sz="125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and graphic</a:t>
            </a:r>
            <a:r>
              <a:rPr lang="en-US" sz="1250" dirty="0">
                <a:solidFill>
                  <a:srgbClr val="2F559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assets</a:t>
            </a:r>
            <a:endParaRPr lang="en-US" sz="1250" dirty="0">
              <a:solidFill>
                <a:srgbClr val="2F5597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16002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250" u="none" strike="noStrike" dirty="0">
              <a:solidFill>
                <a:srgbClr val="2F5597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869A29-E024-CF2C-9F88-BA4810EA4DE1}"/>
              </a:ext>
            </a:extLst>
          </p:cNvPr>
          <p:cNvSpPr txBox="1"/>
          <p:nvPr/>
        </p:nvSpPr>
        <p:spPr>
          <a:xfrm>
            <a:off x="444044" y="1261866"/>
            <a:ext cx="300838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2F5597"/>
                </a:solidFill>
                <a:latin typeface="Arial Black" panose="020B0A04020102020204" pitchFamily="34" charset="0"/>
              </a:rPr>
              <a:t>PLMA </a:t>
            </a:r>
          </a:p>
          <a:p>
            <a:r>
              <a:rPr lang="en-US" sz="3200" b="1" dirty="0">
                <a:solidFill>
                  <a:srgbClr val="2F5597"/>
                </a:solidFill>
                <a:latin typeface="Arial Black" panose="020B0A04020102020204" pitchFamily="34" charset="0"/>
              </a:rPr>
              <a:t>Has the Resources for Success</a:t>
            </a:r>
            <a:endParaRPr lang="en-US" sz="3200" b="1" dirty="0">
              <a:solidFill>
                <a:srgbClr val="2F5597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420D2FF-9251-B439-3935-9D583DF633A6}"/>
              </a:ext>
            </a:extLst>
          </p:cNvPr>
          <p:cNvGrpSpPr/>
          <p:nvPr/>
        </p:nvGrpSpPr>
        <p:grpSpPr>
          <a:xfrm>
            <a:off x="4390071" y="1793920"/>
            <a:ext cx="2466067" cy="230832"/>
            <a:chOff x="5100323" y="3758508"/>
            <a:chExt cx="1190586" cy="230832"/>
          </a:xfrm>
        </p:grpSpPr>
        <p:sp>
          <p:nvSpPr>
            <p:cNvPr id="5" name="TextBox 4">
              <a:hlinkClick r:id="rId2"/>
              <a:extLst>
                <a:ext uri="{FF2B5EF4-FFF2-40B4-BE49-F238E27FC236}">
                  <a16:creationId xmlns:a16="http://schemas.microsoft.com/office/drawing/2014/main" id="{7BD56B96-3A34-B9BC-3146-52177AD22928}"/>
                </a:ext>
              </a:extLst>
            </p:cNvPr>
            <p:cNvSpPr txBox="1"/>
            <p:nvPr/>
          </p:nvSpPr>
          <p:spPr>
            <a:xfrm>
              <a:off x="5100323" y="3758508"/>
              <a:ext cx="1190586" cy="230832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Exclusive Market Data from PLMA</a:t>
              </a:r>
            </a:p>
          </p:txBody>
        </p:sp>
        <p:sp>
          <p:nvSpPr>
            <p:cNvPr id="7" name="Extract 6">
              <a:extLst>
                <a:ext uri="{FF2B5EF4-FFF2-40B4-BE49-F238E27FC236}">
                  <a16:creationId xmlns:a16="http://schemas.microsoft.com/office/drawing/2014/main" id="{47EFC419-B02E-3B93-0F1F-FB2456210B87}"/>
                </a:ext>
              </a:extLst>
            </p:cNvPr>
            <p:cNvSpPr/>
            <p:nvPr/>
          </p:nvSpPr>
          <p:spPr>
            <a:xfrm rot="5400000">
              <a:off x="6176896" y="3849846"/>
              <a:ext cx="102914" cy="44839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BCAACAE-CC72-AE07-ECDF-D009C748717E}"/>
              </a:ext>
            </a:extLst>
          </p:cNvPr>
          <p:cNvGrpSpPr/>
          <p:nvPr/>
        </p:nvGrpSpPr>
        <p:grpSpPr>
          <a:xfrm>
            <a:off x="4390071" y="3844573"/>
            <a:ext cx="2121684" cy="230832"/>
            <a:chOff x="5100323" y="3758508"/>
            <a:chExt cx="1024322" cy="230832"/>
          </a:xfrm>
        </p:grpSpPr>
        <p:sp>
          <p:nvSpPr>
            <p:cNvPr id="9" name="TextBox 8">
              <a:hlinkClick r:id="rId3"/>
              <a:extLst>
                <a:ext uri="{FF2B5EF4-FFF2-40B4-BE49-F238E27FC236}">
                  <a16:creationId xmlns:a16="http://schemas.microsoft.com/office/drawing/2014/main" id="{06C4BC0E-5D5C-5A00-1ABD-A47E592BB336}"/>
                </a:ext>
              </a:extLst>
            </p:cNvPr>
            <p:cNvSpPr txBox="1"/>
            <p:nvPr/>
          </p:nvSpPr>
          <p:spPr>
            <a:xfrm>
              <a:off x="5100323" y="3758508"/>
              <a:ext cx="1024322" cy="230832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9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Store Brands Month Website</a:t>
              </a:r>
            </a:p>
          </p:txBody>
        </p:sp>
        <p:sp>
          <p:nvSpPr>
            <p:cNvPr id="10" name="Extract 9">
              <a:extLst>
                <a:ext uri="{FF2B5EF4-FFF2-40B4-BE49-F238E27FC236}">
                  <a16:creationId xmlns:a16="http://schemas.microsoft.com/office/drawing/2014/main" id="{702851CB-4049-27AF-4693-080A51BA4AD7}"/>
                </a:ext>
              </a:extLst>
            </p:cNvPr>
            <p:cNvSpPr/>
            <p:nvPr/>
          </p:nvSpPr>
          <p:spPr>
            <a:xfrm rot="5400000">
              <a:off x="6010628" y="3849846"/>
              <a:ext cx="102914" cy="44839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1511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5BB3E-0E8B-E5DD-3E79-76070D07C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B6E8DADD-D745-C09B-CF49-C885E13394BA}"/>
              </a:ext>
            </a:extLst>
          </p:cNvPr>
          <p:cNvSpPr/>
          <p:nvPr/>
        </p:nvSpPr>
        <p:spPr>
          <a:xfrm rot="5400000">
            <a:off x="275591" y="416629"/>
            <a:ext cx="3177538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D598D2-BE4A-FD24-021B-0C7D96AEE746}"/>
              </a:ext>
            </a:extLst>
          </p:cNvPr>
          <p:cNvSpPr txBox="1"/>
          <p:nvPr/>
        </p:nvSpPr>
        <p:spPr>
          <a:xfrm>
            <a:off x="4182295" y="1015930"/>
            <a:ext cx="4409504" cy="2530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60"/>
              </a:lnSpc>
            </a:pPr>
            <a:r>
              <a:rPr lang="en-US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Store Brands Month is a January initiative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bringing </a:t>
            </a:r>
            <a:r>
              <a:rPr lang="en-US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together retailers, private label manufacturers, and brokers - where appropriate - to promote store brand products directly to consumers.</a:t>
            </a:r>
          </a:p>
          <a:p>
            <a:pPr>
              <a:lnSpc>
                <a:spcPts val="2360"/>
              </a:lnSpc>
            </a:pPr>
            <a:endParaRPr 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360"/>
              </a:lnSpc>
            </a:pPr>
            <a:r>
              <a:rPr lang="en-US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inaugural celebration launched in January 2025. 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1578D8-E22A-8C1B-4945-99E6D4E59172}"/>
              </a:ext>
            </a:extLst>
          </p:cNvPr>
          <p:cNvSpPr txBox="1"/>
          <p:nvPr/>
        </p:nvSpPr>
        <p:spPr>
          <a:xfrm>
            <a:off x="346695" y="1587426"/>
            <a:ext cx="3213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 is </a:t>
            </a:r>
          </a:p>
          <a:p>
            <a:r>
              <a:rPr lang="en-US" sz="3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Store Brands Month?</a:t>
            </a:r>
          </a:p>
          <a:p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948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500FFB00-5B4B-A993-4917-1E1AD727DDC5}"/>
              </a:ext>
            </a:extLst>
          </p:cNvPr>
          <p:cNvSpPr/>
          <p:nvPr/>
        </p:nvSpPr>
        <p:spPr>
          <a:xfrm rot="5400000">
            <a:off x="275591" y="416629"/>
            <a:ext cx="3177538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44272A-89EF-B80B-93C2-9C92E9194814}"/>
              </a:ext>
            </a:extLst>
          </p:cNvPr>
          <p:cNvSpPr txBox="1"/>
          <p:nvPr/>
        </p:nvSpPr>
        <p:spPr>
          <a:xfrm>
            <a:off x="571633" y="1542324"/>
            <a:ext cx="3008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What Does  Success Look Like?</a:t>
            </a:r>
            <a:endParaRPr lang="en-US" sz="3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84305F-C9FE-283B-9429-3D4E1619FAAD}"/>
              </a:ext>
            </a:extLst>
          </p:cNvPr>
          <p:cNvSpPr txBox="1"/>
          <p:nvPr/>
        </p:nvSpPr>
        <p:spPr>
          <a:xfrm>
            <a:off x="4151650" y="1161324"/>
            <a:ext cx="4420717" cy="249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Increased consumer attention to the positive attributes of store brands </a:t>
            </a:r>
          </a:p>
          <a:p>
            <a:pPr marL="285750" marR="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Expanded penetration of your store brands </a:t>
            </a:r>
          </a:p>
          <a:p>
            <a:pPr marL="91440" marR="0">
              <a:lnSpc>
                <a:spcPts val="1720"/>
              </a:lnSpc>
              <a:buClr>
                <a:srgbClr val="16AFA9"/>
              </a:buClr>
            </a:pPr>
            <a:endParaRPr lang="en-US" sz="16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Drive consumer loyalty, trial and</a:t>
            </a:r>
            <a:br>
              <a:rPr 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repeat purchase</a:t>
            </a:r>
          </a:p>
          <a:p>
            <a:pPr marL="285750" marR="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194310">
              <a:lnSpc>
                <a:spcPts val="1720"/>
              </a:lnSpc>
              <a:buClr>
                <a:srgbClr val="16AFA9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Enhanced store brands’ visibility on shelf for g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reater consumer and store loyalty</a:t>
            </a:r>
          </a:p>
          <a:p>
            <a:pPr marL="91440">
              <a:lnSpc>
                <a:spcPts val="1720"/>
              </a:lnSpc>
              <a:buClr>
                <a:srgbClr val="16AFA9"/>
              </a:buClr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69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2080E6-12CE-43F3-2561-0717DC3E494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F96F7-F60A-E26B-CBAD-BDDC804115BA}"/>
              </a:ext>
            </a:extLst>
          </p:cNvPr>
          <p:cNvSpPr txBox="1"/>
          <p:nvPr/>
        </p:nvSpPr>
        <p:spPr>
          <a:xfrm>
            <a:off x="4689985" y="1407609"/>
            <a:ext cx="41111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How PLMA Members</a:t>
            </a:r>
            <a:b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Can Help</a:t>
            </a:r>
            <a:b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Drive Success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F0066D-B9F8-895C-57D7-D34A77C37E46}"/>
              </a:ext>
            </a:extLst>
          </p:cNvPr>
          <p:cNvGrpSpPr/>
          <p:nvPr/>
        </p:nvGrpSpPr>
        <p:grpSpPr>
          <a:xfrm>
            <a:off x="671694" y="1254331"/>
            <a:ext cx="3675413" cy="2612573"/>
            <a:chOff x="647202" y="1270659"/>
            <a:chExt cx="3675413" cy="2612573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AFE5878-FEB7-ACF9-1959-2C0C8313E67E}"/>
                </a:ext>
              </a:extLst>
            </p:cNvPr>
            <p:cNvSpPr/>
            <p:nvPr/>
          </p:nvSpPr>
          <p:spPr>
            <a:xfrm>
              <a:off x="647202" y="1270659"/>
              <a:ext cx="3675413" cy="2612573"/>
            </a:xfrm>
            <a:prstGeom prst="roundRect">
              <a:avLst>
                <a:gd name="adj" fmla="val 21598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979A1A-7602-8CB1-4C8D-C0E30DC88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791642" y="1426906"/>
              <a:ext cx="3460020" cy="228010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440601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37760B-5019-B907-055E-5E4A395D56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3281" y="602294"/>
            <a:ext cx="9338783" cy="35154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156AC48-B068-ABF5-6EE3-CF4528C9574D}"/>
              </a:ext>
            </a:extLst>
          </p:cNvPr>
          <p:cNvSpPr/>
          <p:nvPr/>
        </p:nvSpPr>
        <p:spPr>
          <a:xfrm>
            <a:off x="-184068" y="-19841"/>
            <a:ext cx="9405533" cy="111202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Focusing on Partnerships Will Drive</a:t>
            </a:r>
          </a:p>
          <a:p>
            <a:pPr algn="ctr"/>
            <a:r>
              <a:rPr lang="en-US" sz="2800" b="1" dirty="0">
                <a:solidFill>
                  <a:srgbClr val="00206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Success of Store Brands Month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CA1C25-9655-8E3D-F4B5-D609E77190E1}"/>
              </a:ext>
            </a:extLst>
          </p:cNvPr>
          <p:cNvSpPr/>
          <p:nvPr/>
        </p:nvSpPr>
        <p:spPr>
          <a:xfrm>
            <a:off x="-60374" y="2925843"/>
            <a:ext cx="9204374" cy="2228045"/>
          </a:xfrm>
          <a:prstGeom prst="rect">
            <a:avLst/>
          </a:prstGeom>
          <a:gradFill>
            <a:gsLst>
              <a:gs pos="48000">
                <a:schemeClr val="bg1"/>
              </a:gs>
              <a:gs pos="0">
                <a:schemeClr val="accent4">
                  <a:lumMod val="0"/>
                  <a:lumOff val="100000"/>
                </a:schemeClr>
              </a:gs>
              <a:gs pos="99000">
                <a:srgbClr val="FFB84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D134DD-0D5C-D0B7-E6CA-BFD0015B4C30}"/>
              </a:ext>
            </a:extLst>
          </p:cNvPr>
          <p:cNvSpPr txBox="1"/>
          <p:nvPr/>
        </p:nvSpPr>
        <p:spPr>
          <a:xfrm>
            <a:off x="4038723" y="3489686"/>
            <a:ext cx="1500673" cy="1502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Represent manufacturer</a:t>
            </a: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Use sales data to recommend merchandising &amp; marketing  strategies</a:t>
            </a: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Monitor program execution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3A2B87-DE61-A576-9E6A-BBFDF5EFB380}"/>
              </a:ext>
            </a:extLst>
          </p:cNvPr>
          <p:cNvSpPr txBox="1"/>
          <p:nvPr/>
        </p:nvSpPr>
        <p:spPr>
          <a:xfrm>
            <a:off x="5580085" y="3489686"/>
            <a:ext cx="1567169" cy="1079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Sales lift &amp; engagement</a:t>
            </a: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Prominent visibility</a:t>
            </a:r>
            <a:b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</a:b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in-store and online</a:t>
            </a: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Increased brand perception and loyalty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9E9DBA-67DB-2850-C5C8-1FFB05B2B5E4}"/>
              </a:ext>
            </a:extLst>
          </p:cNvPr>
          <p:cNvSpPr txBox="1"/>
          <p:nvPr/>
        </p:nvSpPr>
        <p:spPr>
          <a:xfrm>
            <a:off x="7208366" y="3489686"/>
            <a:ext cx="1716832" cy="1477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296" indent="-82296">
              <a:lnSpc>
                <a:spcPts val="12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Awareness of Store Brands assortment</a:t>
            </a:r>
          </a:p>
          <a:p>
            <a:pPr marL="82296" indent="-82296">
              <a:lnSpc>
                <a:spcPts val="12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2296" indent="-82296">
              <a:lnSpc>
                <a:spcPts val="12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Enhance loyalty</a:t>
            </a:r>
            <a:b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</a:b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with retailers</a:t>
            </a:r>
          </a:p>
          <a:p>
            <a:pPr marL="82296" indent="-82296">
              <a:lnSpc>
                <a:spcPts val="12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2296" indent="-82296">
              <a:lnSpc>
                <a:spcPts val="12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Increase store</a:t>
            </a:r>
            <a:b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</a:b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brand sales</a:t>
            </a:r>
          </a:p>
          <a:p>
            <a:pPr marL="82296" indent="-82296">
              <a:lnSpc>
                <a:spcPts val="1220"/>
              </a:lnSpc>
              <a:buClr>
                <a:srgbClr val="00E4A7"/>
              </a:buClr>
              <a:buFont typeface="Wingdings" panose="05000000000000000000" pitchFamily="2" charset="2"/>
              <a:buChar char="þ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DF28C5-F724-6E60-13ED-4AB782A8C3C9}"/>
              </a:ext>
            </a:extLst>
          </p:cNvPr>
          <p:cNvSpPr txBox="1"/>
          <p:nvPr/>
        </p:nvSpPr>
        <p:spPr>
          <a:xfrm>
            <a:off x="2409548" y="3489686"/>
            <a:ext cx="1624241" cy="1644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2296" indent="-82296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Align with product strategy and support retailer specific needs</a:t>
            </a:r>
          </a:p>
          <a:p>
            <a:pPr marL="82296" indent="-82296">
              <a:lnSpc>
                <a:spcPts val="1120"/>
              </a:lnSpc>
              <a:buClr>
                <a:srgbClr val="00B0AB"/>
              </a:buClr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2296" indent="-82296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Ensure inventory availability &amp; timely delivery </a:t>
            </a:r>
          </a:p>
          <a:p>
            <a:pPr marL="82296" indent="-82296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dirty="0">
              <a:solidFill>
                <a:srgbClr val="29266B"/>
              </a:solidFill>
              <a:latin typeface="Aptos" panose="020B0004020202020204" pitchFamily="34" charset="0"/>
            </a:endParaRPr>
          </a:p>
          <a:p>
            <a:pPr marL="82296" indent="-82296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r>
              <a:rPr lang="en-US" sz="950" dirty="0">
                <a:solidFill>
                  <a:srgbClr val="29266B"/>
                </a:solidFill>
                <a:latin typeface="Aptos" panose="020B0004020202020204" pitchFamily="34" charset="0"/>
              </a:rPr>
              <a:t>Share consumer trends &amp; best practices</a:t>
            </a:r>
          </a:p>
          <a:p>
            <a:pPr marL="80010" indent="-80010">
              <a:lnSpc>
                <a:spcPts val="1120"/>
              </a:lnSpc>
              <a:buClr>
                <a:srgbClr val="00B0AB"/>
              </a:buClr>
              <a:buFont typeface="Arial" panose="020B0604020202020204" pitchFamily="34" charset="0"/>
              <a:buChar char="•"/>
            </a:pPr>
            <a:endParaRPr lang="en-US" sz="950" b="1" dirty="0">
              <a:solidFill>
                <a:srgbClr val="29266B"/>
              </a:solidFill>
              <a:latin typeface="Aptos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7B0C18-05E4-2F32-CC8C-5FB20E00FA9E}"/>
              </a:ext>
            </a:extLst>
          </p:cNvPr>
          <p:cNvSpPr txBox="1"/>
          <p:nvPr/>
        </p:nvSpPr>
        <p:spPr>
          <a:xfrm>
            <a:off x="275390" y="3249348"/>
            <a:ext cx="23143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80"/>
              </a:lnSpc>
            </a:pPr>
            <a:r>
              <a:rPr lang="en-US" sz="2400" b="1" dirty="0">
                <a:solidFill>
                  <a:srgbClr val="29266B"/>
                </a:solidFill>
                <a:latin typeface="Aptos" panose="020B0004020202020204" pitchFamily="34" charset="0"/>
              </a:rPr>
              <a:t>Store Brands Month is an industry-wide</a:t>
            </a:r>
          </a:p>
          <a:p>
            <a:pPr>
              <a:lnSpc>
                <a:spcPts val="2680"/>
              </a:lnSpc>
            </a:pPr>
            <a:r>
              <a:rPr lang="en-US" sz="2400" b="1" dirty="0">
                <a:solidFill>
                  <a:srgbClr val="29266B"/>
                </a:solidFill>
                <a:latin typeface="Aptos" panose="020B0004020202020204" pitchFamily="34" charset="0"/>
              </a:rPr>
              <a:t>celebration</a:t>
            </a:r>
            <a:endParaRPr lang="en-US" sz="2400" b="1" i="0" dirty="0">
              <a:solidFill>
                <a:srgbClr val="29266B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7" name="Plus Sign 13">
            <a:extLst>
              <a:ext uri="{FF2B5EF4-FFF2-40B4-BE49-F238E27FC236}">
                <a16:creationId xmlns:a16="http://schemas.microsoft.com/office/drawing/2014/main" id="{CC680750-BA17-7A3A-AD60-5054886FCDB6}"/>
              </a:ext>
            </a:extLst>
          </p:cNvPr>
          <p:cNvSpPr/>
          <p:nvPr/>
        </p:nvSpPr>
        <p:spPr>
          <a:xfrm>
            <a:off x="3806500" y="3087048"/>
            <a:ext cx="274320" cy="274320"/>
          </a:xfrm>
          <a:prstGeom prst="mathPlus">
            <a:avLst/>
          </a:prstGeom>
          <a:solidFill>
            <a:srgbClr val="2926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11043E-B34F-536E-6CE0-54430CB57AF8}"/>
              </a:ext>
            </a:extLst>
          </p:cNvPr>
          <p:cNvSpPr txBox="1"/>
          <p:nvPr/>
        </p:nvSpPr>
        <p:spPr>
          <a:xfrm>
            <a:off x="2454030" y="2989321"/>
            <a:ext cx="1355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Manufacturer Capabilities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BCEC7C-B085-6662-E8EF-B5066B7B8A7C}"/>
              </a:ext>
            </a:extLst>
          </p:cNvPr>
          <p:cNvSpPr txBox="1"/>
          <p:nvPr/>
        </p:nvSpPr>
        <p:spPr>
          <a:xfrm>
            <a:off x="4141044" y="2989321"/>
            <a:ext cx="1355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Broker </a:t>
            </a:r>
          </a:p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Execution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59915CB-6578-AC67-E081-E19D1094CBF1}"/>
              </a:ext>
            </a:extLst>
          </p:cNvPr>
          <p:cNvSpPr txBox="1"/>
          <p:nvPr/>
        </p:nvSpPr>
        <p:spPr>
          <a:xfrm>
            <a:off x="5635729" y="2989321"/>
            <a:ext cx="1567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Retailer</a:t>
            </a:r>
          </a:p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Implementation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33365-375B-AF4A-71B2-1F51B54EEBCF}"/>
              </a:ext>
            </a:extLst>
          </p:cNvPr>
          <p:cNvSpPr txBox="1"/>
          <p:nvPr/>
        </p:nvSpPr>
        <p:spPr>
          <a:xfrm>
            <a:off x="7287210" y="2989321"/>
            <a:ext cx="1355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Consumer</a:t>
            </a:r>
          </a:p>
          <a:p>
            <a:r>
              <a:rPr lang="en-US" sz="1400" b="1" dirty="0">
                <a:solidFill>
                  <a:srgbClr val="29266B"/>
                </a:solidFill>
                <a:latin typeface="Aptos Black" panose="020B0004020202020204" pitchFamily="34" charset="0"/>
              </a:rPr>
              <a:t>Loyalty </a:t>
            </a:r>
          </a:p>
        </p:txBody>
      </p:sp>
      <p:sp>
        <p:nvSpPr>
          <p:cNvPr id="23" name="Plus Sign 13">
            <a:extLst>
              <a:ext uri="{FF2B5EF4-FFF2-40B4-BE49-F238E27FC236}">
                <a16:creationId xmlns:a16="http://schemas.microsoft.com/office/drawing/2014/main" id="{E1C65BC8-09CE-E959-5B9F-F42EE2C91863}"/>
              </a:ext>
            </a:extLst>
          </p:cNvPr>
          <p:cNvSpPr/>
          <p:nvPr/>
        </p:nvSpPr>
        <p:spPr>
          <a:xfrm>
            <a:off x="5306517" y="3087048"/>
            <a:ext cx="274320" cy="274320"/>
          </a:xfrm>
          <a:prstGeom prst="mathPlus">
            <a:avLst/>
          </a:prstGeom>
          <a:solidFill>
            <a:srgbClr val="2926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Equals 8">
            <a:extLst>
              <a:ext uri="{FF2B5EF4-FFF2-40B4-BE49-F238E27FC236}">
                <a16:creationId xmlns:a16="http://schemas.microsoft.com/office/drawing/2014/main" id="{B0F5234B-3324-A850-6021-72694AF4924F}"/>
              </a:ext>
            </a:extLst>
          </p:cNvPr>
          <p:cNvSpPr/>
          <p:nvPr/>
        </p:nvSpPr>
        <p:spPr>
          <a:xfrm>
            <a:off x="7087032" y="3091351"/>
            <a:ext cx="274320" cy="274320"/>
          </a:xfrm>
          <a:prstGeom prst="mathEqual">
            <a:avLst/>
          </a:prstGeom>
          <a:solidFill>
            <a:srgbClr val="29266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38B6D6-82B9-CB8F-C333-451F9746C278}"/>
              </a:ext>
            </a:extLst>
          </p:cNvPr>
          <p:cNvSpPr/>
          <p:nvPr/>
        </p:nvSpPr>
        <p:spPr>
          <a:xfrm>
            <a:off x="692641" y="1208623"/>
            <a:ext cx="1617707" cy="16111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33E7CE-C272-26A2-3C5F-8865B09D5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82" y="1498195"/>
            <a:ext cx="1488322" cy="98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46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028502-9B96-119F-1CC6-DCF2A33B0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C48D90F7-3016-5644-71A9-C16C15C95156}"/>
              </a:ext>
            </a:extLst>
          </p:cNvPr>
          <p:cNvSpPr/>
          <p:nvPr/>
        </p:nvSpPr>
        <p:spPr>
          <a:xfrm rot="5400000">
            <a:off x="581193" y="657301"/>
            <a:ext cx="2881294" cy="404368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779BC0E7-C2B2-4C9D-F0AB-1F996EBC50C2}"/>
              </a:ext>
            </a:extLst>
          </p:cNvPr>
          <p:cNvSpPr/>
          <p:nvPr/>
        </p:nvSpPr>
        <p:spPr>
          <a:xfrm rot="5400000">
            <a:off x="4255382" y="-4491047"/>
            <a:ext cx="653554" cy="10241285"/>
          </a:xfrm>
          <a:prstGeom prst="round2Same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A7E7E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2B1783-8C3F-F48C-75CA-471CC279A92B}"/>
              </a:ext>
            </a:extLst>
          </p:cNvPr>
          <p:cNvSpPr txBox="1"/>
          <p:nvPr/>
        </p:nvSpPr>
        <p:spPr>
          <a:xfrm>
            <a:off x="230007" y="360953"/>
            <a:ext cx="8382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Arial Black" panose="020B0A04020102020204" pitchFamily="34" charset="0"/>
              </a:rPr>
              <a:t>Ways to Promote Store Brands Month</a:t>
            </a:r>
            <a:endParaRPr lang="en-US" sz="2800" strike="sngStrike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B814-885E-BA27-80C7-EA71BFB2EDA4}"/>
              </a:ext>
            </a:extLst>
          </p:cNvPr>
          <p:cNvSpPr txBox="1"/>
          <p:nvPr/>
        </p:nvSpPr>
        <p:spPr>
          <a:xfrm>
            <a:off x="4307450" y="1347424"/>
            <a:ext cx="430467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Share Store Brands Month details with your internal team to promote the initiative</a:t>
            </a:r>
            <a:b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industry-wide </a:t>
            </a:r>
          </a:p>
          <a:p>
            <a:pPr marL="91440">
              <a:buClr>
                <a:srgbClr val="04B1AB"/>
              </a:buClr>
            </a:pPr>
            <a:endParaRPr lang="en-US" sz="14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Work with industry partners to create profitable in-store promotions during January</a:t>
            </a:r>
            <a:endParaRPr lang="en-US" sz="1400" dirty="0">
              <a:solidFill>
                <a:schemeClr val="accent1">
                  <a:lumMod val="75000"/>
                </a:schemeClr>
              </a:solidFill>
              <a:effectLst/>
              <a:latin typeface="Times"/>
            </a:endParaRPr>
          </a:p>
          <a:p>
            <a:pPr marL="91440">
              <a:buClr>
                <a:srgbClr val="04B1AB"/>
              </a:buClr>
            </a:pPr>
            <a:endParaRPr lang="en-US" sz="1400" dirty="0">
              <a:solidFill>
                <a:schemeClr val="accent1">
                  <a:lumMod val="75000"/>
                </a:schemeClr>
              </a:solidFill>
              <a:effectLst/>
              <a:latin typeface="Times"/>
            </a:endParaRP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Utilize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Resources for M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embers’ content and graphics on your social platforms to connect with customers about the benefits of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store brands</a:t>
            </a:r>
            <a:endParaRPr lang="en-US" sz="1400" dirty="0">
              <a:solidFill>
                <a:schemeClr val="accent1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C69AD4-F59F-543E-D495-E3499F9A6274}"/>
              </a:ext>
            </a:extLst>
          </p:cNvPr>
          <p:cNvSpPr txBox="1"/>
          <p:nvPr/>
        </p:nvSpPr>
        <p:spPr>
          <a:xfrm>
            <a:off x="279230" y="1740463"/>
            <a:ext cx="3568375" cy="1736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60"/>
              </a:lnSpc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Resources for Members on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storebrandsmonth.com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has the tools and ideas to help you create effective and profitable promotions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0B5BDD-F2C2-1FF4-D3C6-604D976FC7E6}"/>
              </a:ext>
            </a:extLst>
          </p:cNvPr>
          <p:cNvGrpSpPr/>
          <p:nvPr/>
        </p:nvGrpSpPr>
        <p:grpSpPr>
          <a:xfrm>
            <a:off x="5100322" y="3867474"/>
            <a:ext cx="2731327" cy="307777"/>
            <a:chOff x="5100322" y="3720036"/>
            <a:chExt cx="2260844" cy="307777"/>
          </a:xfrm>
        </p:grpSpPr>
        <p:sp>
          <p:nvSpPr>
            <p:cNvPr id="8" name="TextBox 7">
              <a:hlinkClick r:id="rId2"/>
              <a:extLst>
                <a:ext uri="{FF2B5EF4-FFF2-40B4-BE49-F238E27FC236}">
                  <a16:creationId xmlns:a16="http://schemas.microsoft.com/office/drawing/2014/main" id="{B6297059-7975-42B0-9AF9-42267E032230}"/>
                </a:ext>
              </a:extLst>
            </p:cNvPr>
            <p:cNvSpPr txBox="1"/>
            <p:nvPr/>
          </p:nvSpPr>
          <p:spPr>
            <a:xfrm>
              <a:off x="5100322" y="3720036"/>
              <a:ext cx="2260844" cy="307777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Resources for Members </a:t>
              </a:r>
            </a:p>
          </p:txBody>
        </p:sp>
        <p:sp>
          <p:nvSpPr>
            <p:cNvPr id="11" name="Extract 10">
              <a:extLst>
                <a:ext uri="{FF2B5EF4-FFF2-40B4-BE49-F238E27FC236}">
                  <a16:creationId xmlns:a16="http://schemas.microsoft.com/office/drawing/2014/main" id="{DFF9D7D1-4953-E03C-0777-6167A0C13923}"/>
                </a:ext>
              </a:extLst>
            </p:cNvPr>
            <p:cNvSpPr/>
            <p:nvPr/>
          </p:nvSpPr>
          <p:spPr>
            <a:xfrm rot="5400000">
              <a:off x="7169709" y="3827492"/>
              <a:ext cx="128350" cy="87454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071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843EC-F1B2-554A-CDC7-D38995FFA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D233443-DEEE-8968-FB67-881594F48479}"/>
              </a:ext>
            </a:extLst>
          </p:cNvPr>
          <p:cNvSpPr/>
          <p:nvPr/>
        </p:nvSpPr>
        <p:spPr>
          <a:xfrm>
            <a:off x="0" y="7364"/>
            <a:ext cx="9144000" cy="5143500"/>
          </a:xfrm>
          <a:prstGeom prst="rect">
            <a:avLst/>
          </a:prstGeom>
          <a:gradFill>
            <a:gsLst>
              <a:gs pos="0">
                <a:schemeClr val="accent4">
                  <a:lumMod val="0"/>
                  <a:lumOff val="100000"/>
                </a:schemeClr>
              </a:gs>
              <a:gs pos="35000">
                <a:schemeClr val="accent4">
                  <a:lumMod val="0"/>
                  <a:lumOff val="100000"/>
                </a:schemeClr>
              </a:gs>
              <a:gs pos="100000">
                <a:schemeClr val="accent4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DE49DE-7823-033A-27B4-948E81B184EA}"/>
              </a:ext>
            </a:extLst>
          </p:cNvPr>
          <p:cNvSpPr txBox="1"/>
          <p:nvPr/>
        </p:nvSpPr>
        <p:spPr>
          <a:xfrm>
            <a:off x="4572000" y="1965221"/>
            <a:ext cx="41111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How Retailers </a:t>
            </a:r>
          </a:p>
          <a:p>
            <a:r>
              <a:rPr lang="en-US" sz="3500" b="1" u="none" strike="noStrike" dirty="0">
                <a:solidFill>
                  <a:srgbClr val="29266B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Can Participate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9EF8EB3-CA06-05FB-16BE-BB95433111D4}"/>
              </a:ext>
            </a:extLst>
          </p:cNvPr>
          <p:cNvGrpSpPr/>
          <p:nvPr/>
        </p:nvGrpSpPr>
        <p:grpSpPr>
          <a:xfrm>
            <a:off x="647202" y="1270659"/>
            <a:ext cx="3675413" cy="2612573"/>
            <a:chOff x="647202" y="1270659"/>
            <a:chExt cx="3675413" cy="261257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B5A333F-B28B-A5DE-D22B-453D30E26880}"/>
                </a:ext>
              </a:extLst>
            </p:cNvPr>
            <p:cNvSpPr/>
            <p:nvPr/>
          </p:nvSpPr>
          <p:spPr>
            <a:xfrm>
              <a:off x="647202" y="1270659"/>
              <a:ext cx="3675413" cy="2612573"/>
            </a:xfrm>
            <a:prstGeom prst="roundRect">
              <a:avLst>
                <a:gd name="adj" fmla="val 21598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81F1A2A-FF16-3847-7177-7CD11FE21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791642" y="1426906"/>
              <a:ext cx="3460020" cy="2280104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086172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8B508-EFF5-6519-254D-845BC8F72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961" y="1130876"/>
            <a:ext cx="3913247" cy="170732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Utilize and Leverage the Store Brands Month Brand</a:t>
            </a:r>
          </a:p>
          <a:p>
            <a:pPr indent="-80010">
              <a:lnSpc>
                <a:spcPct val="100000"/>
              </a:lnSpc>
              <a:buClr>
                <a:srgbClr val="04B1AB"/>
              </a:buClr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a consistent look in your advertising for easy consumer recognition using the Store Brands Month logo</a:t>
            </a:r>
          </a:p>
          <a:p>
            <a:pPr indent="-80010">
              <a:lnSpc>
                <a:spcPct val="100000"/>
              </a:lnSpc>
              <a:buClr>
                <a:srgbClr val="04B1AB"/>
              </a:buClr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Utilize Store Brands Month Retailer Toolkit to download logos for your website, flyers, circulars, and other communications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200" b="1" dirty="0">
              <a:solidFill>
                <a:srgbClr val="FF7C2C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9194613-AF98-08A4-4921-1D6A848028FA}"/>
              </a:ext>
            </a:extLst>
          </p:cNvPr>
          <p:cNvSpPr txBox="1">
            <a:spLocks/>
          </p:cNvSpPr>
          <p:nvPr/>
        </p:nvSpPr>
        <p:spPr>
          <a:xfrm>
            <a:off x="5082319" y="1126744"/>
            <a:ext cx="3651985" cy="1508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Share Store Brands Month</a:t>
            </a:r>
            <a:b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Content and Posts on Your Social Media Platforms </a:t>
            </a:r>
          </a:p>
          <a:p>
            <a:pPr indent="-80010">
              <a:lnSpc>
                <a:spcPct val="100000"/>
              </a:lnSpc>
              <a:buClr>
                <a:srgbClr val="04B1AB"/>
              </a:buClr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your promotions to the next level by posting your Store Brands Month in-store and team events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4A8F0A6-5217-227E-9A0F-71E8B80B5263}"/>
              </a:ext>
            </a:extLst>
          </p:cNvPr>
          <p:cNvSpPr/>
          <p:nvPr/>
        </p:nvSpPr>
        <p:spPr>
          <a:xfrm>
            <a:off x="-436790" y="128258"/>
            <a:ext cx="10017580" cy="86074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703DD1-6C6E-3083-FB2B-2C1C079C315B}"/>
              </a:ext>
            </a:extLst>
          </p:cNvPr>
          <p:cNvSpPr txBox="1">
            <a:spLocks/>
          </p:cNvSpPr>
          <p:nvPr/>
        </p:nvSpPr>
        <p:spPr>
          <a:xfrm>
            <a:off x="370755" y="85760"/>
            <a:ext cx="8402491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860"/>
              </a:lnSpc>
            </a:pPr>
            <a:r>
              <a:rPr lang="en-US" sz="2600" dirty="0">
                <a:solidFill>
                  <a:srgbClr val="002060"/>
                </a:solidFill>
                <a:latin typeface="Arial Black" panose="020B0A04020102020204" pitchFamily="34" charset="0"/>
              </a:rPr>
              <a:t>How Retailers Can Participate in</a:t>
            </a:r>
            <a:br>
              <a:rPr lang="en-US" sz="26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en-US" sz="2600" dirty="0">
                <a:solidFill>
                  <a:srgbClr val="002060"/>
                </a:solidFill>
                <a:latin typeface="Arial Black" panose="020B0A04020102020204" pitchFamily="34" charset="0"/>
              </a:rPr>
              <a:t>Store Brands Month</a:t>
            </a:r>
            <a:endParaRPr lang="en-US" sz="2600" strike="sngStrike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A91F44-3E2C-9DA0-D96F-35B1D49D6783}"/>
              </a:ext>
            </a:extLst>
          </p:cNvPr>
          <p:cNvGrpSpPr/>
          <p:nvPr/>
        </p:nvGrpSpPr>
        <p:grpSpPr>
          <a:xfrm>
            <a:off x="1963425" y="2527057"/>
            <a:ext cx="1368319" cy="246221"/>
            <a:chOff x="5100323" y="3750814"/>
            <a:chExt cx="1368319" cy="246221"/>
          </a:xfrm>
        </p:grpSpPr>
        <p:sp>
          <p:nvSpPr>
            <p:cNvPr id="14" name="TextBox 13">
              <a:hlinkClick r:id="rId3"/>
              <a:extLst>
                <a:ext uri="{FF2B5EF4-FFF2-40B4-BE49-F238E27FC236}">
                  <a16:creationId xmlns:a16="http://schemas.microsoft.com/office/drawing/2014/main" id="{EDE31760-B223-7C44-6DB6-2EA59A214A33}"/>
                </a:ext>
              </a:extLst>
            </p:cNvPr>
            <p:cNvSpPr txBox="1"/>
            <p:nvPr/>
          </p:nvSpPr>
          <p:spPr>
            <a:xfrm>
              <a:off x="5100323" y="3750814"/>
              <a:ext cx="1368319" cy="246221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Retailer Toolkit</a:t>
              </a:r>
            </a:p>
          </p:txBody>
        </p:sp>
        <p:sp>
          <p:nvSpPr>
            <p:cNvPr id="15" name="Extract 14">
              <a:extLst>
                <a:ext uri="{FF2B5EF4-FFF2-40B4-BE49-F238E27FC236}">
                  <a16:creationId xmlns:a16="http://schemas.microsoft.com/office/drawing/2014/main" id="{CAAAA978-63A1-F48E-2E9C-E69517DCA301}"/>
                </a:ext>
              </a:extLst>
            </p:cNvPr>
            <p:cNvSpPr/>
            <p:nvPr/>
          </p:nvSpPr>
          <p:spPr>
            <a:xfrm rot="5400000">
              <a:off x="6313125" y="3845397"/>
              <a:ext cx="97272" cy="5938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2FCCE9-8FA6-6081-CF29-BF9B0BE687B6}"/>
              </a:ext>
            </a:extLst>
          </p:cNvPr>
          <p:cNvSpPr txBox="1"/>
          <p:nvPr/>
        </p:nvSpPr>
        <p:spPr>
          <a:xfrm>
            <a:off x="-1795953" y="3768348"/>
            <a:ext cx="1674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https://</a:t>
            </a:r>
            <a:r>
              <a:rPr lang="en-US" sz="1100" dirty="0" err="1"/>
              <a:t>plma.com</a:t>
            </a:r>
            <a:r>
              <a:rPr lang="en-US" sz="1100" dirty="0"/>
              <a:t>/events/store-brands-month/</a:t>
            </a:r>
            <a:r>
              <a:rPr lang="en-US" sz="1100" dirty="0" err="1"/>
              <a:t>faq</a:t>
            </a:r>
            <a:endParaRPr 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342661-1756-84C4-7C7E-80E59A5AC14F}"/>
              </a:ext>
            </a:extLst>
          </p:cNvPr>
          <p:cNvSpPr txBox="1"/>
          <p:nvPr/>
        </p:nvSpPr>
        <p:spPr>
          <a:xfrm>
            <a:off x="9465513" y="1652392"/>
            <a:ext cx="1662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err="1"/>
              <a:t>plma.com</a:t>
            </a:r>
            <a:r>
              <a:rPr lang="en-US" sz="1200" dirty="0"/>
              <a:t>/events/store-brands-month/social-media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01DD40E-D472-066B-CFA4-E3D3C24DFA72}"/>
              </a:ext>
            </a:extLst>
          </p:cNvPr>
          <p:cNvGrpSpPr/>
          <p:nvPr/>
        </p:nvGrpSpPr>
        <p:grpSpPr>
          <a:xfrm>
            <a:off x="2352342" y="4234385"/>
            <a:ext cx="590483" cy="246221"/>
            <a:chOff x="2243693" y="4177225"/>
            <a:chExt cx="590483" cy="246221"/>
          </a:xfrm>
        </p:grpSpPr>
        <p:sp>
          <p:nvSpPr>
            <p:cNvPr id="20" name="TextBox 19">
              <a:hlinkClick r:id="rId4"/>
              <a:extLst>
                <a:ext uri="{FF2B5EF4-FFF2-40B4-BE49-F238E27FC236}">
                  <a16:creationId xmlns:a16="http://schemas.microsoft.com/office/drawing/2014/main" id="{17BD6251-1914-7648-7F43-42E18435467C}"/>
                </a:ext>
              </a:extLst>
            </p:cNvPr>
            <p:cNvSpPr txBox="1"/>
            <p:nvPr/>
          </p:nvSpPr>
          <p:spPr>
            <a:xfrm>
              <a:off x="2243693" y="4177225"/>
              <a:ext cx="590483" cy="246221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FAQ </a:t>
              </a:r>
            </a:p>
          </p:txBody>
        </p:sp>
        <p:sp>
          <p:nvSpPr>
            <p:cNvPr id="17" name="Extract 16">
              <a:extLst>
                <a:ext uri="{FF2B5EF4-FFF2-40B4-BE49-F238E27FC236}">
                  <a16:creationId xmlns:a16="http://schemas.microsoft.com/office/drawing/2014/main" id="{7CD4F477-A5F1-DC02-B334-B25AFD3744E5}"/>
                </a:ext>
              </a:extLst>
            </p:cNvPr>
            <p:cNvSpPr/>
            <p:nvPr/>
          </p:nvSpPr>
          <p:spPr>
            <a:xfrm rot="5400000">
              <a:off x="2674766" y="4276583"/>
              <a:ext cx="97272" cy="5938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264F7D6-31C9-0D0B-FF0B-3353875DD801}"/>
              </a:ext>
            </a:extLst>
          </p:cNvPr>
          <p:cNvGrpSpPr/>
          <p:nvPr/>
        </p:nvGrpSpPr>
        <p:grpSpPr>
          <a:xfrm>
            <a:off x="6106959" y="2372133"/>
            <a:ext cx="1602705" cy="246221"/>
            <a:chOff x="4839659" y="2340106"/>
            <a:chExt cx="1602705" cy="246221"/>
          </a:xfrm>
        </p:grpSpPr>
        <p:sp>
          <p:nvSpPr>
            <p:cNvPr id="23" name="TextBox 22">
              <a:hlinkClick r:id="rId5"/>
              <a:extLst>
                <a:ext uri="{FF2B5EF4-FFF2-40B4-BE49-F238E27FC236}">
                  <a16:creationId xmlns:a16="http://schemas.microsoft.com/office/drawing/2014/main" id="{A4828C3C-61E2-B08E-405F-F5C10553A8EE}"/>
                </a:ext>
              </a:extLst>
            </p:cNvPr>
            <p:cNvSpPr txBox="1"/>
            <p:nvPr/>
          </p:nvSpPr>
          <p:spPr>
            <a:xfrm>
              <a:off x="4839659" y="2340106"/>
              <a:ext cx="1602705" cy="246221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Social Media Ideas</a:t>
              </a:r>
            </a:p>
          </p:txBody>
        </p:sp>
        <p:sp>
          <p:nvSpPr>
            <p:cNvPr id="18" name="Extract 17">
              <a:extLst>
                <a:ext uri="{FF2B5EF4-FFF2-40B4-BE49-F238E27FC236}">
                  <a16:creationId xmlns:a16="http://schemas.microsoft.com/office/drawing/2014/main" id="{F3F4C6C2-67FB-D009-A53F-5355D46C12F7}"/>
                </a:ext>
              </a:extLst>
            </p:cNvPr>
            <p:cNvSpPr/>
            <p:nvPr/>
          </p:nvSpPr>
          <p:spPr>
            <a:xfrm rot="5400000">
              <a:off x="6284888" y="2431096"/>
              <a:ext cx="97272" cy="5938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C67A566-33A8-DC35-0942-53E76E87A49C}"/>
              </a:ext>
            </a:extLst>
          </p:cNvPr>
          <p:cNvSpPr txBox="1"/>
          <p:nvPr/>
        </p:nvSpPr>
        <p:spPr>
          <a:xfrm>
            <a:off x="5082319" y="2847584"/>
            <a:ext cx="3509481" cy="113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Host In-Store Events and Demos </a:t>
            </a:r>
          </a:p>
          <a:p>
            <a:pPr marL="171450" indent="-80010">
              <a:spcBef>
                <a:spcPts val="750"/>
              </a:spcBef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Demos are proven to increase trial and sales </a:t>
            </a:r>
          </a:p>
          <a:p>
            <a:pPr marL="171450" indent="-80010">
              <a:spcBef>
                <a:spcPts val="750"/>
              </a:spcBef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in-store events including contests and giveaways to engage consumers at the point of purchase</a:t>
            </a:r>
          </a:p>
          <a:p>
            <a:endParaRPr lang="en-US" sz="105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1CB337-3E6F-8B8B-4861-B867C2876BBD}"/>
              </a:ext>
            </a:extLst>
          </p:cNvPr>
          <p:cNvSpPr txBox="1"/>
          <p:nvPr/>
        </p:nvSpPr>
        <p:spPr>
          <a:xfrm>
            <a:off x="690960" y="2847584"/>
            <a:ext cx="3913247" cy="1343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50"/>
              </a:spcBef>
            </a:pPr>
            <a:r>
              <a:rPr lang="en-US" sz="1400" b="1" dirty="0">
                <a:solidFill>
                  <a:srgbClr val="FF7C2C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Be Your Company’s Social Media Influencer </a:t>
            </a:r>
          </a:p>
          <a:p>
            <a:pPr marL="171450" indent="-80010">
              <a:lnSpc>
                <a:spcPct val="100000"/>
              </a:lnSpc>
              <a:spcBef>
                <a:spcPts val="750"/>
              </a:spcBef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your own brands team and marketing department with information about the benefits of store brands </a:t>
            </a:r>
          </a:p>
          <a:p>
            <a:pPr marL="171450" indent="-80010">
              <a:lnSpc>
                <a:spcPct val="100000"/>
              </a:lnSpc>
              <a:spcBef>
                <a:spcPts val="750"/>
              </a:spcBef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store brands story with existing influencers to include in their posts and reels</a:t>
            </a:r>
          </a:p>
        </p:txBody>
      </p:sp>
    </p:spTree>
    <p:extLst>
      <p:ext uri="{BB962C8B-B14F-4D97-AF65-F5344CB8AC3E}">
        <p14:creationId xmlns:p14="http://schemas.microsoft.com/office/powerpoint/2010/main" val="2220832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53254516-846D-3C18-968A-05D0D2CEFBCB}"/>
              </a:ext>
            </a:extLst>
          </p:cNvPr>
          <p:cNvSpPr/>
          <p:nvPr/>
        </p:nvSpPr>
        <p:spPr>
          <a:xfrm rot="5400000">
            <a:off x="275591" y="416629"/>
            <a:ext cx="3177538" cy="3728720"/>
          </a:xfrm>
          <a:prstGeom prst="round2SameRect">
            <a:avLst/>
          </a:prstGeom>
          <a:solidFill>
            <a:srgbClr val="A7E7E6">
              <a:alpha val="45185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8A3EA3-5326-53EF-C365-9B7B3D97B9C7}"/>
              </a:ext>
            </a:extLst>
          </p:cNvPr>
          <p:cNvSpPr txBox="1"/>
          <p:nvPr/>
        </p:nvSpPr>
        <p:spPr>
          <a:xfrm>
            <a:off x="319050" y="1434602"/>
            <a:ext cx="328101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Best Practices for </a:t>
            </a:r>
            <a:r>
              <a:rPr lang="en-US" sz="2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Store Brands Month 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</a:t>
            </a:r>
            <a:r>
              <a:rPr lang="en-US" sz="2600" b="1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ogos and Graphics</a:t>
            </a:r>
            <a:endParaRPr lang="en-US" sz="2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519888-8E5A-8881-D76A-57FE60201C81}"/>
              </a:ext>
            </a:extLst>
          </p:cNvPr>
          <p:cNvSpPr txBox="1"/>
          <p:nvPr/>
        </p:nvSpPr>
        <p:spPr>
          <a:xfrm>
            <a:off x="4277912" y="720387"/>
            <a:ext cx="41773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all colors and proportions of the logo “as is”</a:t>
            </a: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 the logo on a white or light color background</a:t>
            </a: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not to reduce smaller than 3 inch wide (unless used as tag in circular)</a:t>
            </a: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194310">
              <a:buClr>
                <a:srgbClr val="04B1AB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as a headline or as a sign-off in your advertising</a:t>
            </a:r>
          </a:p>
          <a:p>
            <a:pPr marL="285750" indent="-285750">
              <a:buFont typeface="Wingdings" pitchFamily="2" charset="2"/>
              <a:buChar char="v"/>
            </a:pPr>
            <a:endParaRPr lang="en-US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9E185CC-E41D-6FA8-CCF2-7C46834D41F2}"/>
              </a:ext>
            </a:extLst>
          </p:cNvPr>
          <p:cNvGrpSpPr/>
          <p:nvPr/>
        </p:nvGrpSpPr>
        <p:grpSpPr>
          <a:xfrm>
            <a:off x="5030135" y="3869758"/>
            <a:ext cx="2672871" cy="276999"/>
            <a:chOff x="5100321" y="3735425"/>
            <a:chExt cx="2672871" cy="276999"/>
          </a:xfrm>
        </p:grpSpPr>
        <p:sp>
          <p:nvSpPr>
            <p:cNvPr id="7" name="TextBox 6">
              <a:hlinkClick r:id="rId2"/>
              <a:extLst>
                <a:ext uri="{FF2B5EF4-FFF2-40B4-BE49-F238E27FC236}">
                  <a16:creationId xmlns:a16="http://schemas.microsoft.com/office/drawing/2014/main" id="{1156AB27-D5BC-BBDB-2587-DCBD8B62A4B1}"/>
                </a:ext>
              </a:extLst>
            </p:cNvPr>
            <p:cNvSpPr txBox="1"/>
            <p:nvPr/>
          </p:nvSpPr>
          <p:spPr>
            <a:xfrm>
              <a:off x="5100321" y="3735425"/>
              <a:ext cx="2672871" cy="276999"/>
            </a:xfrm>
            <a:prstGeom prst="rect">
              <a:avLst/>
            </a:prstGeom>
            <a:solidFill>
              <a:srgbClr val="04B1AB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Logos and Graphic Assets</a:t>
              </a:r>
            </a:p>
          </p:txBody>
        </p:sp>
        <p:sp>
          <p:nvSpPr>
            <p:cNvPr id="8" name="Extract 7">
              <a:extLst>
                <a:ext uri="{FF2B5EF4-FFF2-40B4-BE49-F238E27FC236}">
                  <a16:creationId xmlns:a16="http://schemas.microsoft.com/office/drawing/2014/main" id="{77CCEC82-BBA8-30DE-0801-C6358BE098BB}"/>
                </a:ext>
              </a:extLst>
            </p:cNvPr>
            <p:cNvSpPr/>
            <p:nvPr/>
          </p:nvSpPr>
          <p:spPr>
            <a:xfrm rot="5400000">
              <a:off x="7506602" y="3809964"/>
              <a:ext cx="167751" cy="127920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0992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2803</TotalTime>
  <Words>872</Words>
  <Application>Microsoft Macintosh PowerPoint</Application>
  <PresentationFormat>On-screen Show (16:9)</PresentationFormat>
  <Paragraphs>147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Aptos</vt:lpstr>
      <vt:lpstr>Aptos Black</vt:lpstr>
      <vt:lpstr>Arial</vt:lpstr>
      <vt:lpstr>Arial Black</vt:lpstr>
      <vt:lpstr>Calibri</vt:lpstr>
      <vt:lpstr>Calibri Light</vt:lpstr>
      <vt:lpstr>Helvetica</vt:lpstr>
      <vt:lpstr>Times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 Protomei</dc:creator>
  <cp:lastModifiedBy>Christopher Targia</cp:lastModifiedBy>
  <cp:revision>231</cp:revision>
  <cp:lastPrinted>2025-04-30T21:58:45Z</cp:lastPrinted>
  <dcterms:created xsi:type="dcterms:W3CDTF">2024-05-06T12:31:53Z</dcterms:created>
  <dcterms:modified xsi:type="dcterms:W3CDTF">2025-05-28T20:08:54Z</dcterms:modified>
</cp:coreProperties>
</file>